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1" r:id="rId6"/>
    <p:sldMasterId id="2147484321" r:id="rId7"/>
    <p:sldMasterId id="2147484343" r:id="rId8"/>
  </p:sldMasterIdLst>
  <p:notesMasterIdLst>
    <p:notesMasterId r:id="rId46"/>
  </p:notesMasterIdLst>
  <p:handoutMasterIdLst>
    <p:handoutMasterId r:id="rId47"/>
  </p:handoutMasterIdLst>
  <p:sldIdLst>
    <p:sldId id="1412" r:id="rId9"/>
    <p:sldId id="1543" r:id="rId10"/>
    <p:sldId id="1650" r:id="rId11"/>
    <p:sldId id="1640" r:id="rId12"/>
    <p:sldId id="1622" r:id="rId13"/>
    <p:sldId id="1544" r:id="rId14"/>
    <p:sldId id="1636" r:id="rId15"/>
    <p:sldId id="1657" r:id="rId16"/>
    <p:sldId id="1637" r:id="rId17"/>
    <p:sldId id="1638" r:id="rId18"/>
    <p:sldId id="1634" r:id="rId19"/>
    <p:sldId id="1628" r:id="rId20"/>
    <p:sldId id="1629" r:id="rId21"/>
    <p:sldId id="1645" r:id="rId22"/>
    <p:sldId id="1644" r:id="rId23"/>
    <p:sldId id="1656" r:id="rId24"/>
    <p:sldId id="1613" r:id="rId25"/>
    <p:sldId id="1563" r:id="rId26"/>
    <p:sldId id="1607" r:id="rId27"/>
    <p:sldId id="1608" r:id="rId28"/>
    <p:sldId id="1545" r:id="rId29"/>
    <p:sldId id="1641" r:id="rId30"/>
    <p:sldId id="1642" r:id="rId31"/>
    <p:sldId id="1643" r:id="rId32"/>
    <p:sldId id="1601" r:id="rId33"/>
    <p:sldId id="1646" r:id="rId34"/>
    <p:sldId id="1648" r:id="rId35"/>
    <p:sldId id="1649" r:id="rId36"/>
    <p:sldId id="1655" r:id="rId37"/>
    <p:sldId id="1651" r:id="rId38"/>
    <p:sldId id="1652" r:id="rId39"/>
    <p:sldId id="1653" r:id="rId40"/>
    <p:sldId id="1654" r:id="rId41"/>
    <p:sldId id="1584" r:id="rId42"/>
    <p:sldId id="1585" r:id="rId43"/>
    <p:sldId id="1586" r:id="rId44"/>
    <p:sldId id="1594"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412"/>
            <p14:sldId id="1543"/>
            <p14:sldId id="1650"/>
            <p14:sldId id="1640"/>
            <p14:sldId id="1622"/>
            <p14:sldId id="1544"/>
            <p14:sldId id="1636"/>
            <p14:sldId id="1657"/>
            <p14:sldId id="1637"/>
            <p14:sldId id="1638"/>
            <p14:sldId id="1634"/>
            <p14:sldId id="1628"/>
            <p14:sldId id="1629"/>
            <p14:sldId id="1645"/>
            <p14:sldId id="1644"/>
            <p14:sldId id="1656"/>
            <p14:sldId id="1613"/>
            <p14:sldId id="1563"/>
            <p14:sldId id="1607"/>
            <p14:sldId id="1608"/>
            <p14:sldId id="1545"/>
            <p14:sldId id="1641"/>
            <p14:sldId id="1642"/>
            <p14:sldId id="1643"/>
            <p14:sldId id="1601"/>
            <p14:sldId id="1646"/>
            <p14:sldId id="1648"/>
            <p14:sldId id="1649"/>
            <p14:sldId id="1655"/>
            <p14:sldId id="1651"/>
            <p14:sldId id="1652"/>
            <p14:sldId id="1653"/>
            <p14:sldId id="1654"/>
          </p14:sldIdLst>
        </p14:section>
        <p14:section name="Outtro" id="{06DE65B1-6014-4CEE-AB7E-2EE1648AA32B}">
          <p14:sldIdLst>
            <p14:sldId id="1584"/>
            <p14:sldId id="1585"/>
            <p14:sldId id="1586"/>
            <p14:sldId id="1594"/>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Jeremy Thake"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4311" autoAdjust="0"/>
  </p:normalViewPr>
  <p:slideViewPr>
    <p:cSldViewPr snapToObjects="1">
      <p:cViewPr varScale="1">
        <p:scale>
          <a:sx n="85" d="100"/>
          <a:sy n="85" d="100"/>
        </p:scale>
        <p:origin x="1380" y="96"/>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42847-8565-4007-B0F8-5BCB962327A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7285CE7-742C-48D7-8B38-B78B93A4879D}">
      <dgm:prSet phldrT="[Text]"/>
      <dgm:spPr/>
      <dgm:t>
        <a:bodyPr/>
        <a:lstStyle/>
        <a:p>
          <a:r>
            <a:rPr lang="en-US" dirty="0" smtClean="0"/>
            <a:t>SharePoint</a:t>
          </a:r>
          <a:endParaRPr lang="en-US" dirty="0"/>
        </a:p>
      </dgm:t>
    </dgm:pt>
    <dgm:pt modelId="{A8175F32-F331-419E-A3DC-1843C66184A9}" type="parTrans" cxnId="{B163E74B-81D4-4F1A-B39C-8B1F93DB8378}">
      <dgm:prSet/>
      <dgm:spPr/>
      <dgm:t>
        <a:bodyPr/>
        <a:lstStyle/>
        <a:p>
          <a:endParaRPr lang="en-US"/>
        </a:p>
      </dgm:t>
    </dgm:pt>
    <dgm:pt modelId="{162A0049-6BE2-4ED7-AB82-1FC8DBB048C3}" type="sibTrans" cxnId="{B163E74B-81D4-4F1A-B39C-8B1F93DB8378}">
      <dgm:prSet/>
      <dgm:spPr/>
      <dgm:t>
        <a:bodyPr/>
        <a:lstStyle/>
        <a:p>
          <a:endParaRPr lang="en-US"/>
        </a:p>
      </dgm:t>
    </dgm:pt>
    <dgm:pt modelId="{9E78BAD5-E5E0-4625-8C83-81BFB10B3FC7}">
      <dgm:prSet phldrT="[Text]"/>
      <dgm:spPr/>
      <dgm:t>
        <a:bodyPr/>
        <a:lstStyle/>
        <a:p>
          <a:r>
            <a:rPr lang="en-US" dirty="0" smtClean="0"/>
            <a:t>Files</a:t>
          </a:r>
          <a:endParaRPr lang="en-US" dirty="0"/>
        </a:p>
      </dgm:t>
    </dgm:pt>
    <dgm:pt modelId="{12CC54D5-E7B0-4360-B640-94222E99CE25}" type="parTrans" cxnId="{031B8CD3-317B-420D-8FB5-BDBFD331F10C}">
      <dgm:prSet/>
      <dgm:spPr/>
      <dgm:t>
        <a:bodyPr/>
        <a:lstStyle/>
        <a:p>
          <a:endParaRPr lang="en-US"/>
        </a:p>
      </dgm:t>
    </dgm:pt>
    <dgm:pt modelId="{6E2DC9DA-3511-432A-A534-5C0718BB01C6}" type="sibTrans" cxnId="{031B8CD3-317B-420D-8FB5-BDBFD331F10C}">
      <dgm:prSet/>
      <dgm:spPr/>
      <dgm:t>
        <a:bodyPr/>
        <a:lstStyle/>
        <a:p>
          <a:endParaRPr lang="en-US"/>
        </a:p>
      </dgm:t>
    </dgm:pt>
    <dgm:pt modelId="{EAC6F25B-D7D0-4ADF-A149-FF4AA0071B99}">
      <dgm:prSet phldrT="[Text]"/>
      <dgm:spPr/>
      <dgm:t>
        <a:bodyPr/>
        <a:lstStyle/>
        <a:p>
          <a:r>
            <a:rPr lang="en-US" dirty="0" smtClean="0"/>
            <a:t>OneDrive</a:t>
          </a:r>
        </a:p>
        <a:p>
          <a:r>
            <a:rPr lang="en-US" dirty="0" smtClean="0"/>
            <a:t>for Business</a:t>
          </a:r>
          <a:endParaRPr lang="en-US" dirty="0"/>
        </a:p>
      </dgm:t>
    </dgm:pt>
    <dgm:pt modelId="{A1B7722F-7FE6-4140-82E2-1C3A0633883C}" type="parTrans" cxnId="{F4F2CD9A-06F0-4E56-B725-7EEB4346835F}">
      <dgm:prSet/>
      <dgm:spPr/>
      <dgm:t>
        <a:bodyPr/>
        <a:lstStyle/>
        <a:p>
          <a:endParaRPr lang="en-US"/>
        </a:p>
      </dgm:t>
    </dgm:pt>
    <dgm:pt modelId="{8C9A92E1-08F1-4514-8143-E131E332C883}" type="sibTrans" cxnId="{F4F2CD9A-06F0-4E56-B725-7EEB4346835F}">
      <dgm:prSet/>
      <dgm:spPr/>
      <dgm:t>
        <a:bodyPr/>
        <a:lstStyle/>
        <a:p>
          <a:endParaRPr lang="en-US"/>
        </a:p>
      </dgm:t>
    </dgm:pt>
    <dgm:pt modelId="{AC04D389-4DB9-4069-A2A2-95EBB1A48548}">
      <dgm:prSet phldrT="[Text]"/>
      <dgm:spPr/>
      <dgm:t>
        <a:bodyPr/>
        <a:lstStyle/>
        <a:p>
          <a:r>
            <a:rPr lang="en-US" dirty="0" smtClean="0"/>
            <a:t>Active Directory</a:t>
          </a:r>
          <a:endParaRPr lang="en-US" dirty="0"/>
        </a:p>
      </dgm:t>
    </dgm:pt>
    <dgm:pt modelId="{EF57989A-EF6D-457D-815E-80CA552A447D}" type="parTrans" cxnId="{945370DD-8394-416F-A1F5-1729C4E24FA4}">
      <dgm:prSet/>
      <dgm:spPr/>
      <dgm:t>
        <a:bodyPr/>
        <a:lstStyle/>
        <a:p>
          <a:endParaRPr lang="en-US"/>
        </a:p>
      </dgm:t>
    </dgm:pt>
    <dgm:pt modelId="{A963EF08-79FE-4CA3-AF66-671797D10467}" type="sibTrans" cxnId="{945370DD-8394-416F-A1F5-1729C4E24FA4}">
      <dgm:prSet/>
      <dgm:spPr/>
      <dgm:t>
        <a:bodyPr/>
        <a:lstStyle/>
        <a:p>
          <a:endParaRPr lang="en-US"/>
        </a:p>
      </dgm:t>
    </dgm:pt>
    <dgm:pt modelId="{18EE62DE-E8BD-402A-82EC-142338DB2840}">
      <dgm:prSet phldrT="[Text]"/>
      <dgm:spPr/>
      <dgm:t>
        <a:bodyPr/>
        <a:lstStyle/>
        <a:p>
          <a:r>
            <a:rPr lang="en-US" dirty="0" smtClean="0"/>
            <a:t>Exchange</a:t>
          </a:r>
          <a:endParaRPr lang="en-US" dirty="0"/>
        </a:p>
      </dgm:t>
    </dgm:pt>
    <dgm:pt modelId="{938DF4CD-FB60-4738-834C-22B40E7D54CC}" type="parTrans" cxnId="{AC17A61A-5451-4BF4-9467-F39FD828EAD6}">
      <dgm:prSet/>
      <dgm:spPr/>
      <dgm:t>
        <a:bodyPr/>
        <a:lstStyle/>
        <a:p>
          <a:endParaRPr lang="en-US"/>
        </a:p>
      </dgm:t>
    </dgm:pt>
    <dgm:pt modelId="{EE5F6B25-D580-499A-9BB1-FEF69D02179A}" type="sibTrans" cxnId="{AC17A61A-5451-4BF4-9467-F39FD828EAD6}">
      <dgm:prSet/>
      <dgm:spPr/>
      <dgm:t>
        <a:bodyPr/>
        <a:lstStyle/>
        <a:p>
          <a:endParaRPr lang="en-US"/>
        </a:p>
      </dgm:t>
    </dgm:pt>
    <dgm:pt modelId="{896C75D0-DC46-45CC-878F-525D59D855FB}">
      <dgm:prSet phldrT="[Text]"/>
      <dgm:spPr/>
      <dgm:t>
        <a:bodyPr/>
        <a:lstStyle/>
        <a:p>
          <a:r>
            <a:rPr lang="en-US" dirty="0" smtClean="0"/>
            <a:t>Sites</a:t>
          </a:r>
          <a:endParaRPr lang="en-US" dirty="0"/>
        </a:p>
      </dgm:t>
    </dgm:pt>
    <dgm:pt modelId="{280FE3FF-D837-4F85-9279-8E1A3839A451}" type="parTrans" cxnId="{A01FDA04-52D4-45BA-BA2A-2CC808AB225C}">
      <dgm:prSet/>
      <dgm:spPr/>
      <dgm:t>
        <a:bodyPr/>
        <a:lstStyle/>
        <a:p>
          <a:endParaRPr lang="en-US"/>
        </a:p>
      </dgm:t>
    </dgm:pt>
    <dgm:pt modelId="{2F9FDBDD-5BD2-4070-811D-A0987CF5DBD4}" type="sibTrans" cxnId="{A01FDA04-52D4-45BA-BA2A-2CC808AB225C}">
      <dgm:prSet/>
      <dgm:spPr/>
      <dgm:t>
        <a:bodyPr/>
        <a:lstStyle/>
        <a:p>
          <a:endParaRPr lang="en-US"/>
        </a:p>
      </dgm:t>
    </dgm:pt>
    <dgm:pt modelId="{491FA5C4-A94E-44FC-A724-2B5FE5CD798E}">
      <dgm:prSet phldrT="[Text]"/>
      <dgm:spPr/>
      <dgm:t>
        <a:bodyPr/>
        <a:lstStyle/>
        <a:p>
          <a:r>
            <a:rPr lang="en-US" dirty="0" smtClean="0"/>
            <a:t>Mail</a:t>
          </a:r>
          <a:endParaRPr lang="en-US" dirty="0"/>
        </a:p>
      </dgm:t>
    </dgm:pt>
    <dgm:pt modelId="{26180C96-E7EC-401E-A31A-311F4F8437E4}" type="parTrans" cxnId="{D7862F7B-F5B6-473A-B352-815C0C33722D}">
      <dgm:prSet/>
      <dgm:spPr/>
      <dgm:t>
        <a:bodyPr/>
        <a:lstStyle/>
        <a:p>
          <a:endParaRPr lang="en-US"/>
        </a:p>
      </dgm:t>
    </dgm:pt>
    <dgm:pt modelId="{1DD64D40-6C38-4F7E-80BC-2B82C6FC7554}" type="sibTrans" cxnId="{D7862F7B-F5B6-473A-B352-815C0C33722D}">
      <dgm:prSet/>
      <dgm:spPr/>
      <dgm:t>
        <a:bodyPr/>
        <a:lstStyle/>
        <a:p>
          <a:endParaRPr lang="en-US"/>
        </a:p>
      </dgm:t>
    </dgm:pt>
    <dgm:pt modelId="{CB7CE6F3-9BE2-44C7-BB36-C3F1E2D56319}">
      <dgm:prSet phldrT="[Text]"/>
      <dgm:spPr/>
      <dgm:t>
        <a:bodyPr/>
        <a:lstStyle/>
        <a:p>
          <a:r>
            <a:rPr lang="en-US" dirty="0" smtClean="0"/>
            <a:t>Calendar</a:t>
          </a:r>
          <a:endParaRPr lang="en-US" dirty="0"/>
        </a:p>
      </dgm:t>
    </dgm:pt>
    <dgm:pt modelId="{0EBEFF4A-E16C-4BF2-A953-DD038A492E2C}" type="parTrans" cxnId="{9F303E9A-D182-4F87-AB38-FCC8D9ADBE84}">
      <dgm:prSet/>
      <dgm:spPr/>
      <dgm:t>
        <a:bodyPr/>
        <a:lstStyle/>
        <a:p>
          <a:endParaRPr lang="en-US"/>
        </a:p>
      </dgm:t>
    </dgm:pt>
    <dgm:pt modelId="{ED2414E0-322C-4625-B8A1-C44B37F2E0EA}" type="sibTrans" cxnId="{9F303E9A-D182-4F87-AB38-FCC8D9ADBE84}">
      <dgm:prSet/>
      <dgm:spPr/>
      <dgm:t>
        <a:bodyPr/>
        <a:lstStyle/>
        <a:p>
          <a:endParaRPr lang="en-US"/>
        </a:p>
      </dgm:t>
    </dgm:pt>
    <dgm:pt modelId="{21074AEF-B18F-4176-8638-5F8C7B3E12F4}">
      <dgm:prSet phldrT="[Text]"/>
      <dgm:spPr/>
      <dgm:t>
        <a:bodyPr/>
        <a:lstStyle/>
        <a:p>
          <a:r>
            <a:rPr lang="en-US" dirty="0" smtClean="0"/>
            <a:t>Contacts</a:t>
          </a:r>
          <a:endParaRPr lang="en-US" dirty="0"/>
        </a:p>
      </dgm:t>
    </dgm:pt>
    <dgm:pt modelId="{3176EC9D-A35C-4989-8036-5B61F3C90210}" type="parTrans" cxnId="{17D67396-09CF-4B00-8180-8B22B6ED18CE}">
      <dgm:prSet/>
      <dgm:spPr/>
      <dgm:t>
        <a:bodyPr/>
        <a:lstStyle/>
        <a:p>
          <a:endParaRPr lang="en-US"/>
        </a:p>
      </dgm:t>
    </dgm:pt>
    <dgm:pt modelId="{88271733-7192-4D54-B4AC-A18A1DEB5AF5}" type="sibTrans" cxnId="{17D67396-09CF-4B00-8180-8B22B6ED18CE}">
      <dgm:prSet/>
      <dgm:spPr/>
      <dgm:t>
        <a:bodyPr/>
        <a:lstStyle/>
        <a:p>
          <a:endParaRPr lang="en-US"/>
        </a:p>
      </dgm:t>
    </dgm:pt>
    <dgm:pt modelId="{EF2B689A-3836-47BC-9AF1-C08996B5C6A3}">
      <dgm:prSet phldrT="[Text]"/>
      <dgm:spPr/>
      <dgm:t>
        <a:bodyPr/>
        <a:lstStyle/>
        <a:p>
          <a:r>
            <a:rPr lang="en-US" dirty="0" smtClean="0"/>
            <a:t>Users</a:t>
          </a:r>
          <a:endParaRPr lang="en-US" dirty="0"/>
        </a:p>
      </dgm:t>
    </dgm:pt>
    <dgm:pt modelId="{5025CC92-0B75-49A5-B1CF-00C611A76780}" type="parTrans" cxnId="{563DC986-438E-4076-8687-8863BD0B3A61}">
      <dgm:prSet/>
      <dgm:spPr/>
      <dgm:t>
        <a:bodyPr/>
        <a:lstStyle/>
        <a:p>
          <a:endParaRPr lang="en-US"/>
        </a:p>
      </dgm:t>
    </dgm:pt>
    <dgm:pt modelId="{2FFD98EF-AC1F-4BEE-BC4C-A3D6F5B4B49B}" type="sibTrans" cxnId="{563DC986-438E-4076-8687-8863BD0B3A61}">
      <dgm:prSet/>
      <dgm:spPr/>
      <dgm:t>
        <a:bodyPr/>
        <a:lstStyle/>
        <a:p>
          <a:endParaRPr lang="en-US"/>
        </a:p>
      </dgm:t>
    </dgm:pt>
    <dgm:pt modelId="{7AD44F69-59A9-4EDF-91B7-E507A38BB202}">
      <dgm:prSet phldrT="[Text]"/>
      <dgm:spPr/>
      <dgm:t>
        <a:bodyPr/>
        <a:lstStyle/>
        <a:p>
          <a:r>
            <a:rPr lang="en-US" dirty="0" smtClean="0"/>
            <a:t>Groups</a:t>
          </a:r>
          <a:endParaRPr lang="en-US" dirty="0"/>
        </a:p>
      </dgm:t>
    </dgm:pt>
    <dgm:pt modelId="{69488C2E-FA17-409A-8FE0-08BB27C6E2CB}" type="parTrans" cxnId="{DD6C7099-0407-445D-802A-D424E984D172}">
      <dgm:prSet/>
      <dgm:spPr/>
      <dgm:t>
        <a:bodyPr/>
        <a:lstStyle/>
        <a:p>
          <a:endParaRPr lang="en-US"/>
        </a:p>
      </dgm:t>
    </dgm:pt>
    <dgm:pt modelId="{F32C7BA6-791F-42A2-BD9A-DF6591F28B43}" type="sibTrans" cxnId="{DD6C7099-0407-445D-802A-D424E984D172}">
      <dgm:prSet/>
      <dgm:spPr/>
      <dgm:t>
        <a:bodyPr/>
        <a:lstStyle/>
        <a:p>
          <a:endParaRPr lang="en-US"/>
        </a:p>
      </dgm:t>
    </dgm:pt>
    <dgm:pt modelId="{056842F1-0024-4800-994D-5A92FCE04760}" type="pres">
      <dgm:prSet presAssocID="{D7442847-8565-4007-B0F8-5BCB962327AC}" presName="theList" presStyleCnt="0">
        <dgm:presLayoutVars>
          <dgm:dir/>
          <dgm:animLvl val="lvl"/>
          <dgm:resizeHandles val="exact"/>
        </dgm:presLayoutVars>
      </dgm:prSet>
      <dgm:spPr/>
      <dgm:t>
        <a:bodyPr/>
        <a:lstStyle/>
        <a:p>
          <a:endParaRPr lang="en-US"/>
        </a:p>
      </dgm:t>
    </dgm:pt>
    <dgm:pt modelId="{029F9EAF-5DF8-4B0F-BF43-FBB4121381DF}" type="pres">
      <dgm:prSet presAssocID="{AC04D389-4DB9-4069-A2A2-95EBB1A48548}" presName="compNode" presStyleCnt="0"/>
      <dgm:spPr/>
    </dgm:pt>
    <dgm:pt modelId="{87938D7F-7E8D-4775-997A-0ABF1D819138}" type="pres">
      <dgm:prSet presAssocID="{AC04D389-4DB9-4069-A2A2-95EBB1A48548}" presName="aNode" presStyleLbl="bgShp" presStyleIdx="0" presStyleCnt="4"/>
      <dgm:spPr/>
      <dgm:t>
        <a:bodyPr/>
        <a:lstStyle/>
        <a:p>
          <a:endParaRPr lang="en-US"/>
        </a:p>
      </dgm:t>
    </dgm:pt>
    <dgm:pt modelId="{2E98F690-0ABE-4388-92AE-A78D48CB3472}" type="pres">
      <dgm:prSet presAssocID="{AC04D389-4DB9-4069-A2A2-95EBB1A48548}" presName="textNode" presStyleLbl="bgShp" presStyleIdx="0" presStyleCnt="4"/>
      <dgm:spPr/>
      <dgm:t>
        <a:bodyPr/>
        <a:lstStyle/>
        <a:p>
          <a:endParaRPr lang="en-US"/>
        </a:p>
      </dgm:t>
    </dgm:pt>
    <dgm:pt modelId="{1E4272EB-A6BC-4187-B444-13EA8F293DE6}" type="pres">
      <dgm:prSet presAssocID="{AC04D389-4DB9-4069-A2A2-95EBB1A48548}" presName="compChildNode" presStyleCnt="0"/>
      <dgm:spPr/>
    </dgm:pt>
    <dgm:pt modelId="{CDCE765A-5B3C-4D67-8539-A04CC107A318}" type="pres">
      <dgm:prSet presAssocID="{AC04D389-4DB9-4069-A2A2-95EBB1A48548}" presName="theInnerList" presStyleCnt="0"/>
      <dgm:spPr/>
    </dgm:pt>
    <dgm:pt modelId="{5F26A98B-0350-4A8E-A966-ACC6BAC9269E}" type="pres">
      <dgm:prSet presAssocID="{EF2B689A-3836-47BC-9AF1-C08996B5C6A3}" presName="childNode" presStyleLbl="node1" presStyleIdx="0" presStyleCnt="7">
        <dgm:presLayoutVars>
          <dgm:bulletEnabled val="1"/>
        </dgm:presLayoutVars>
      </dgm:prSet>
      <dgm:spPr/>
      <dgm:t>
        <a:bodyPr/>
        <a:lstStyle/>
        <a:p>
          <a:endParaRPr lang="en-US"/>
        </a:p>
      </dgm:t>
    </dgm:pt>
    <dgm:pt modelId="{39732D22-83AC-44C0-9CB5-06C40E902747}" type="pres">
      <dgm:prSet presAssocID="{EF2B689A-3836-47BC-9AF1-C08996B5C6A3}" presName="aSpace2" presStyleCnt="0"/>
      <dgm:spPr/>
    </dgm:pt>
    <dgm:pt modelId="{4BF78049-4130-412C-8BD4-2A648BDDF7A9}" type="pres">
      <dgm:prSet presAssocID="{7AD44F69-59A9-4EDF-91B7-E507A38BB202}" presName="childNode" presStyleLbl="node1" presStyleIdx="1" presStyleCnt="7">
        <dgm:presLayoutVars>
          <dgm:bulletEnabled val="1"/>
        </dgm:presLayoutVars>
      </dgm:prSet>
      <dgm:spPr/>
      <dgm:t>
        <a:bodyPr/>
        <a:lstStyle/>
        <a:p>
          <a:endParaRPr lang="en-US"/>
        </a:p>
      </dgm:t>
    </dgm:pt>
    <dgm:pt modelId="{2A8EC40C-5A6F-47F6-ADC7-5D58EE454B46}" type="pres">
      <dgm:prSet presAssocID="{AC04D389-4DB9-4069-A2A2-95EBB1A48548}" presName="aSpace" presStyleCnt="0"/>
      <dgm:spPr/>
    </dgm:pt>
    <dgm:pt modelId="{9D7290D7-162F-47BF-BB61-A0CB30ACD98D}" type="pres">
      <dgm:prSet presAssocID="{18EE62DE-E8BD-402A-82EC-142338DB2840}" presName="compNode" presStyleCnt="0"/>
      <dgm:spPr/>
    </dgm:pt>
    <dgm:pt modelId="{15DEA3A9-E73A-479A-B157-2FFD62AD2E6A}" type="pres">
      <dgm:prSet presAssocID="{18EE62DE-E8BD-402A-82EC-142338DB2840}" presName="aNode" presStyleLbl="bgShp" presStyleIdx="1" presStyleCnt="4"/>
      <dgm:spPr/>
      <dgm:t>
        <a:bodyPr/>
        <a:lstStyle/>
        <a:p>
          <a:endParaRPr lang="en-US"/>
        </a:p>
      </dgm:t>
    </dgm:pt>
    <dgm:pt modelId="{6640AD9F-3627-4C9F-A569-AC4FDA35C12D}" type="pres">
      <dgm:prSet presAssocID="{18EE62DE-E8BD-402A-82EC-142338DB2840}" presName="textNode" presStyleLbl="bgShp" presStyleIdx="1" presStyleCnt="4"/>
      <dgm:spPr/>
      <dgm:t>
        <a:bodyPr/>
        <a:lstStyle/>
        <a:p>
          <a:endParaRPr lang="en-US"/>
        </a:p>
      </dgm:t>
    </dgm:pt>
    <dgm:pt modelId="{F8CBFE06-23CD-4D17-BD4A-BC629941919F}" type="pres">
      <dgm:prSet presAssocID="{18EE62DE-E8BD-402A-82EC-142338DB2840}" presName="compChildNode" presStyleCnt="0"/>
      <dgm:spPr/>
    </dgm:pt>
    <dgm:pt modelId="{6A383CE1-D1D5-4FB9-95FF-7F429461FD32}" type="pres">
      <dgm:prSet presAssocID="{18EE62DE-E8BD-402A-82EC-142338DB2840}" presName="theInnerList" presStyleCnt="0"/>
      <dgm:spPr/>
    </dgm:pt>
    <dgm:pt modelId="{59E8170B-1269-404F-9991-2B764B8B019C}" type="pres">
      <dgm:prSet presAssocID="{491FA5C4-A94E-44FC-A724-2B5FE5CD798E}" presName="childNode" presStyleLbl="node1" presStyleIdx="2" presStyleCnt="7">
        <dgm:presLayoutVars>
          <dgm:bulletEnabled val="1"/>
        </dgm:presLayoutVars>
      </dgm:prSet>
      <dgm:spPr/>
      <dgm:t>
        <a:bodyPr/>
        <a:lstStyle/>
        <a:p>
          <a:endParaRPr lang="en-US"/>
        </a:p>
      </dgm:t>
    </dgm:pt>
    <dgm:pt modelId="{8A714A18-E377-44DB-BBAB-76831BD3CD07}" type="pres">
      <dgm:prSet presAssocID="{491FA5C4-A94E-44FC-A724-2B5FE5CD798E}" presName="aSpace2" presStyleCnt="0"/>
      <dgm:spPr/>
    </dgm:pt>
    <dgm:pt modelId="{5F56B9FD-C156-488B-9E67-E173D8F615E3}" type="pres">
      <dgm:prSet presAssocID="{CB7CE6F3-9BE2-44C7-BB36-C3F1E2D56319}" presName="childNode" presStyleLbl="node1" presStyleIdx="3" presStyleCnt="7">
        <dgm:presLayoutVars>
          <dgm:bulletEnabled val="1"/>
        </dgm:presLayoutVars>
      </dgm:prSet>
      <dgm:spPr/>
      <dgm:t>
        <a:bodyPr/>
        <a:lstStyle/>
        <a:p>
          <a:endParaRPr lang="en-US"/>
        </a:p>
      </dgm:t>
    </dgm:pt>
    <dgm:pt modelId="{2C0D61CD-29D9-41C1-B651-5B368D515A82}" type="pres">
      <dgm:prSet presAssocID="{CB7CE6F3-9BE2-44C7-BB36-C3F1E2D56319}" presName="aSpace2" presStyleCnt="0"/>
      <dgm:spPr/>
    </dgm:pt>
    <dgm:pt modelId="{F3ABF058-B064-4B18-B8FB-490DB042B706}" type="pres">
      <dgm:prSet presAssocID="{21074AEF-B18F-4176-8638-5F8C7B3E12F4}" presName="childNode" presStyleLbl="node1" presStyleIdx="4" presStyleCnt="7">
        <dgm:presLayoutVars>
          <dgm:bulletEnabled val="1"/>
        </dgm:presLayoutVars>
      </dgm:prSet>
      <dgm:spPr/>
      <dgm:t>
        <a:bodyPr/>
        <a:lstStyle/>
        <a:p>
          <a:endParaRPr lang="en-US"/>
        </a:p>
      </dgm:t>
    </dgm:pt>
    <dgm:pt modelId="{C5CA9871-2617-4CDC-B6B2-E32505FAAA3C}" type="pres">
      <dgm:prSet presAssocID="{18EE62DE-E8BD-402A-82EC-142338DB2840}" presName="aSpace" presStyleCnt="0"/>
      <dgm:spPr/>
    </dgm:pt>
    <dgm:pt modelId="{D8411FDA-4457-49B3-9245-C3557B4B4C4A}" type="pres">
      <dgm:prSet presAssocID="{57285CE7-742C-48D7-8B38-B78B93A4879D}" presName="compNode" presStyleCnt="0"/>
      <dgm:spPr/>
    </dgm:pt>
    <dgm:pt modelId="{60258B8E-BF6C-4D0D-B43D-7D23FC97E613}" type="pres">
      <dgm:prSet presAssocID="{57285CE7-742C-48D7-8B38-B78B93A4879D}" presName="aNode" presStyleLbl="bgShp" presStyleIdx="2" presStyleCnt="4"/>
      <dgm:spPr/>
      <dgm:t>
        <a:bodyPr/>
        <a:lstStyle/>
        <a:p>
          <a:endParaRPr lang="en-US"/>
        </a:p>
      </dgm:t>
    </dgm:pt>
    <dgm:pt modelId="{160FE943-F123-457C-BF8E-5413E1868829}" type="pres">
      <dgm:prSet presAssocID="{57285CE7-742C-48D7-8B38-B78B93A4879D}" presName="textNode" presStyleLbl="bgShp" presStyleIdx="2" presStyleCnt="4"/>
      <dgm:spPr/>
      <dgm:t>
        <a:bodyPr/>
        <a:lstStyle/>
        <a:p>
          <a:endParaRPr lang="en-US"/>
        </a:p>
      </dgm:t>
    </dgm:pt>
    <dgm:pt modelId="{A2EEE711-2279-4216-8D58-2EBE3E5D6461}" type="pres">
      <dgm:prSet presAssocID="{57285CE7-742C-48D7-8B38-B78B93A4879D}" presName="compChildNode" presStyleCnt="0"/>
      <dgm:spPr/>
    </dgm:pt>
    <dgm:pt modelId="{85E1D6E1-A752-4192-A3DF-F5652560EA3E}" type="pres">
      <dgm:prSet presAssocID="{57285CE7-742C-48D7-8B38-B78B93A4879D}" presName="theInnerList" presStyleCnt="0"/>
      <dgm:spPr/>
    </dgm:pt>
    <dgm:pt modelId="{01921538-8D02-4B5A-B777-DA0D1548CD8F}" type="pres">
      <dgm:prSet presAssocID="{896C75D0-DC46-45CC-878F-525D59D855FB}" presName="childNode" presStyleLbl="node1" presStyleIdx="5" presStyleCnt="7">
        <dgm:presLayoutVars>
          <dgm:bulletEnabled val="1"/>
        </dgm:presLayoutVars>
      </dgm:prSet>
      <dgm:spPr/>
      <dgm:t>
        <a:bodyPr/>
        <a:lstStyle/>
        <a:p>
          <a:endParaRPr lang="en-US"/>
        </a:p>
      </dgm:t>
    </dgm:pt>
    <dgm:pt modelId="{E2C359F5-E6BA-41AF-B12D-8CFBB2028374}" type="pres">
      <dgm:prSet presAssocID="{57285CE7-742C-48D7-8B38-B78B93A4879D}" presName="aSpace" presStyleCnt="0"/>
      <dgm:spPr/>
    </dgm:pt>
    <dgm:pt modelId="{AC82E5BC-AED3-49E6-A391-B7F9824F0E18}" type="pres">
      <dgm:prSet presAssocID="{EAC6F25B-D7D0-4ADF-A149-FF4AA0071B99}" presName="compNode" presStyleCnt="0"/>
      <dgm:spPr/>
    </dgm:pt>
    <dgm:pt modelId="{5D878ED9-0BB9-4846-820C-DE1FDF2B0004}" type="pres">
      <dgm:prSet presAssocID="{EAC6F25B-D7D0-4ADF-A149-FF4AA0071B99}" presName="aNode" presStyleLbl="bgShp" presStyleIdx="3" presStyleCnt="4"/>
      <dgm:spPr/>
      <dgm:t>
        <a:bodyPr/>
        <a:lstStyle/>
        <a:p>
          <a:endParaRPr lang="en-US"/>
        </a:p>
      </dgm:t>
    </dgm:pt>
    <dgm:pt modelId="{FB20D9CF-1230-4FB4-AA2C-F31B779066C0}" type="pres">
      <dgm:prSet presAssocID="{EAC6F25B-D7D0-4ADF-A149-FF4AA0071B99}" presName="textNode" presStyleLbl="bgShp" presStyleIdx="3" presStyleCnt="4"/>
      <dgm:spPr/>
      <dgm:t>
        <a:bodyPr/>
        <a:lstStyle/>
        <a:p>
          <a:endParaRPr lang="en-US"/>
        </a:p>
      </dgm:t>
    </dgm:pt>
    <dgm:pt modelId="{AF897FBD-ED3F-4100-9EBE-5BBE6C3686EF}" type="pres">
      <dgm:prSet presAssocID="{EAC6F25B-D7D0-4ADF-A149-FF4AA0071B99}" presName="compChildNode" presStyleCnt="0"/>
      <dgm:spPr/>
    </dgm:pt>
    <dgm:pt modelId="{90586603-E760-4D54-BD1B-53442C8576F1}" type="pres">
      <dgm:prSet presAssocID="{EAC6F25B-D7D0-4ADF-A149-FF4AA0071B99}" presName="theInnerList" presStyleCnt="0"/>
      <dgm:spPr/>
    </dgm:pt>
    <dgm:pt modelId="{01BF8598-81D9-44D8-9237-69A57F706AB8}" type="pres">
      <dgm:prSet presAssocID="{9E78BAD5-E5E0-4625-8C83-81BFB10B3FC7}" presName="childNode" presStyleLbl="node1" presStyleIdx="6" presStyleCnt="7">
        <dgm:presLayoutVars>
          <dgm:bulletEnabled val="1"/>
        </dgm:presLayoutVars>
      </dgm:prSet>
      <dgm:spPr/>
      <dgm:t>
        <a:bodyPr/>
        <a:lstStyle/>
        <a:p>
          <a:endParaRPr lang="en-US"/>
        </a:p>
      </dgm:t>
    </dgm:pt>
  </dgm:ptLst>
  <dgm:cxnLst>
    <dgm:cxn modelId="{A34CB6AE-332F-4844-A5EE-B51EDD76A979}" type="presOf" srcId="{57285CE7-742C-48D7-8B38-B78B93A4879D}" destId="{160FE943-F123-457C-BF8E-5413E1868829}" srcOrd="1" destOrd="0" presId="urn:microsoft.com/office/officeart/2005/8/layout/lProcess2"/>
    <dgm:cxn modelId="{DD6C7099-0407-445D-802A-D424E984D172}" srcId="{AC04D389-4DB9-4069-A2A2-95EBB1A48548}" destId="{7AD44F69-59A9-4EDF-91B7-E507A38BB202}" srcOrd="1" destOrd="0" parTransId="{69488C2E-FA17-409A-8FE0-08BB27C6E2CB}" sibTransId="{F32C7BA6-791F-42A2-BD9A-DF6591F28B43}"/>
    <dgm:cxn modelId="{A01FDA04-52D4-45BA-BA2A-2CC808AB225C}" srcId="{57285CE7-742C-48D7-8B38-B78B93A4879D}" destId="{896C75D0-DC46-45CC-878F-525D59D855FB}" srcOrd="0" destOrd="0" parTransId="{280FE3FF-D837-4F85-9279-8E1A3839A451}" sibTransId="{2F9FDBDD-5BD2-4070-811D-A0987CF5DBD4}"/>
    <dgm:cxn modelId="{7D07109A-3D40-4D89-8CD8-A4732BDE30BA}" type="presOf" srcId="{57285CE7-742C-48D7-8B38-B78B93A4879D}" destId="{60258B8E-BF6C-4D0D-B43D-7D23FC97E613}" srcOrd="0" destOrd="0" presId="urn:microsoft.com/office/officeart/2005/8/layout/lProcess2"/>
    <dgm:cxn modelId="{4C47BD7A-C190-42B5-8A3D-8DF9F5571793}" type="presOf" srcId="{CB7CE6F3-9BE2-44C7-BB36-C3F1E2D56319}" destId="{5F56B9FD-C156-488B-9E67-E173D8F615E3}" srcOrd="0" destOrd="0" presId="urn:microsoft.com/office/officeart/2005/8/layout/lProcess2"/>
    <dgm:cxn modelId="{1A2F587D-29A5-427F-A1FA-F2C7C7E1F123}" type="presOf" srcId="{18EE62DE-E8BD-402A-82EC-142338DB2840}" destId="{6640AD9F-3627-4C9F-A569-AC4FDA35C12D}" srcOrd="1" destOrd="0" presId="urn:microsoft.com/office/officeart/2005/8/layout/lProcess2"/>
    <dgm:cxn modelId="{BCFBE1CA-AA25-423B-AEAB-6C54B45925A0}" type="presOf" srcId="{491FA5C4-A94E-44FC-A724-2B5FE5CD798E}" destId="{59E8170B-1269-404F-9991-2B764B8B019C}" srcOrd="0" destOrd="0" presId="urn:microsoft.com/office/officeart/2005/8/layout/lProcess2"/>
    <dgm:cxn modelId="{945370DD-8394-416F-A1F5-1729C4E24FA4}" srcId="{D7442847-8565-4007-B0F8-5BCB962327AC}" destId="{AC04D389-4DB9-4069-A2A2-95EBB1A48548}" srcOrd="0" destOrd="0" parTransId="{EF57989A-EF6D-457D-815E-80CA552A447D}" sibTransId="{A963EF08-79FE-4CA3-AF66-671797D10467}"/>
    <dgm:cxn modelId="{97CA6E83-E246-44BC-AF1B-B8D0F22506A6}" type="presOf" srcId="{21074AEF-B18F-4176-8638-5F8C7B3E12F4}" destId="{F3ABF058-B064-4B18-B8FB-490DB042B706}" srcOrd="0" destOrd="0" presId="urn:microsoft.com/office/officeart/2005/8/layout/lProcess2"/>
    <dgm:cxn modelId="{031B8CD3-317B-420D-8FB5-BDBFD331F10C}" srcId="{EAC6F25B-D7D0-4ADF-A149-FF4AA0071B99}" destId="{9E78BAD5-E5E0-4625-8C83-81BFB10B3FC7}" srcOrd="0" destOrd="0" parTransId="{12CC54D5-E7B0-4360-B640-94222E99CE25}" sibTransId="{6E2DC9DA-3511-432A-A534-5C0718BB01C6}"/>
    <dgm:cxn modelId="{AC17A61A-5451-4BF4-9467-F39FD828EAD6}" srcId="{D7442847-8565-4007-B0F8-5BCB962327AC}" destId="{18EE62DE-E8BD-402A-82EC-142338DB2840}" srcOrd="1" destOrd="0" parTransId="{938DF4CD-FB60-4738-834C-22B40E7D54CC}" sibTransId="{EE5F6B25-D580-499A-9BB1-FEF69D02179A}"/>
    <dgm:cxn modelId="{A3F0E82C-1711-4F54-8762-B94538BF24CF}" type="presOf" srcId="{896C75D0-DC46-45CC-878F-525D59D855FB}" destId="{01921538-8D02-4B5A-B777-DA0D1548CD8F}" srcOrd="0" destOrd="0" presId="urn:microsoft.com/office/officeart/2005/8/layout/lProcess2"/>
    <dgm:cxn modelId="{563DC986-438E-4076-8687-8863BD0B3A61}" srcId="{AC04D389-4DB9-4069-A2A2-95EBB1A48548}" destId="{EF2B689A-3836-47BC-9AF1-C08996B5C6A3}" srcOrd="0" destOrd="0" parTransId="{5025CC92-0B75-49A5-B1CF-00C611A76780}" sibTransId="{2FFD98EF-AC1F-4BEE-BC4C-A3D6F5B4B49B}"/>
    <dgm:cxn modelId="{D7862F7B-F5B6-473A-B352-815C0C33722D}" srcId="{18EE62DE-E8BD-402A-82EC-142338DB2840}" destId="{491FA5C4-A94E-44FC-A724-2B5FE5CD798E}" srcOrd="0" destOrd="0" parTransId="{26180C96-E7EC-401E-A31A-311F4F8437E4}" sibTransId="{1DD64D40-6C38-4F7E-80BC-2B82C6FC7554}"/>
    <dgm:cxn modelId="{704893D1-82BE-4788-81BB-F65526E64E47}" type="presOf" srcId="{D7442847-8565-4007-B0F8-5BCB962327AC}" destId="{056842F1-0024-4800-994D-5A92FCE04760}" srcOrd="0" destOrd="0" presId="urn:microsoft.com/office/officeart/2005/8/layout/lProcess2"/>
    <dgm:cxn modelId="{27C6591C-9029-48B9-A81F-B09D3007C0D4}" type="presOf" srcId="{EAC6F25B-D7D0-4ADF-A149-FF4AA0071B99}" destId="{FB20D9CF-1230-4FB4-AA2C-F31B779066C0}" srcOrd="1" destOrd="0" presId="urn:microsoft.com/office/officeart/2005/8/layout/lProcess2"/>
    <dgm:cxn modelId="{484193D3-EE50-4AA0-8F85-ED57D8BE0AA7}" type="presOf" srcId="{EAC6F25B-D7D0-4ADF-A149-FF4AA0071B99}" destId="{5D878ED9-0BB9-4846-820C-DE1FDF2B0004}" srcOrd="0" destOrd="0" presId="urn:microsoft.com/office/officeart/2005/8/layout/lProcess2"/>
    <dgm:cxn modelId="{17D67396-09CF-4B00-8180-8B22B6ED18CE}" srcId="{18EE62DE-E8BD-402A-82EC-142338DB2840}" destId="{21074AEF-B18F-4176-8638-5F8C7B3E12F4}" srcOrd="2" destOrd="0" parTransId="{3176EC9D-A35C-4989-8036-5B61F3C90210}" sibTransId="{88271733-7192-4D54-B4AC-A18A1DEB5AF5}"/>
    <dgm:cxn modelId="{2555AEAC-B3AF-4219-8BF0-8047E3F148CF}" type="presOf" srcId="{18EE62DE-E8BD-402A-82EC-142338DB2840}" destId="{15DEA3A9-E73A-479A-B157-2FFD62AD2E6A}" srcOrd="0" destOrd="0" presId="urn:microsoft.com/office/officeart/2005/8/layout/lProcess2"/>
    <dgm:cxn modelId="{9F303E9A-D182-4F87-AB38-FCC8D9ADBE84}" srcId="{18EE62DE-E8BD-402A-82EC-142338DB2840}" destId="{CB7CE6F3-9BE2-44C7-BB36-C3F1E2D56319}" srcOrd="1" destOrd="0" parTransId="{0EBEFF4A-E16C-4BF2-A953-DD038A492E2C}" sibTransId="{ED2414E0-322C-4625-B8A1-C44B37F2E0EA}"/>
    <dgm:cxn modelId="{B163E74B-81D4-4F1A-B39C-8B1F93DB8378}" srcId="{D7442847-8565-4007-B0F8-5BCB962327AC}" destId="{57285CE7-742C-48D7-8B38-B78B93A4879D}" srcOrd="2" destOrd="0" parTransId="{A8175F32-F331-419E-A3DC-1843C66184A9}" sibTransId="{162A0049-6BE2-4ED7-AB82-1FC8DBB048C3}"/>
    <dgm:cxn modelId="{794F6C0E-7DBE-45A8-BC98-DAA6F6F0D9BB}" type="presOf" srcId="{AC04D389-4DB9-4069-A2A2-95EBB1A48548}" destId="{2E98F690-0ABE-4388-92AE-A78D48CB3472}" srcOrd="1" destOrd="0" presId="urn:microsoft.com/office/officeart/2005/8/layout/lProcess2"/>
    <dgm:cxn modelId="{CCCA01D5-06B4-463C-9FAD-D0E881E25CE5}" type="presOf" srcId="{EF2B689A-3836-47BC-9AF1-C08996B5C6A3}" destId="{5F26A98B-0350-4A8E-A966-ACC6BAC9269E}" srcOrd="0" destOrd="0" presId="urn:microsoft.com/office/officeart/2005/8/layout/lProcess2"/>
    <dgm:cxn modelId="{CB5A1D74-7B28-409F-872A-4B9826D814ED}" type="presOf" srcId="{9E78BAD5-E5E0-4625-8C83-81BFB10B3FC7}" destId="{01BF8598-81D9-44D8-9237-69A57F706AB8}" srcOrd="0" destOrd="0" presId="urn:microsoft.com/office/officeart/2005/8/layout/lProcess2"/>
    <dgm:cxn modelId="{F4F2CD9A-06F0-4E56-B725-7EEB4346835F}" srcId="{D7442847-8565-4007-B0F8-5BCB962327AC}" destId="{EAC6F25B-D7D0-4ADF-A149-FF4AA0071B99}" srcOrd="3" destOrd="0" parTransId="{A1B7722F-7FE6-4140-82E2-1C3A0633883C}" sibTransId="{8C9A92E1-08F1-4514-8143-E131E332C883}"/>
    <dgm:cxn modelId="{C5DE1F3A-B9AD-440F-8A05-5EFA5D4BB71B}" type="presOf" srcId="{7AD44F69-59A9-4EDF-91B7-E507A38BB202}" destId="{4BF78049-4130-412C-8BD4-2A648BDDF7A9}" srcOrd="0" destOrd="0" presId="urn:microsoft.com/office/officeart/2005/8/layout/lProcess2"/>
    <dgm:cxn modelId="{D4F40ED3-59D8-4E02-9665-A27F99EE812C}" type="presOf" srcId="{AC04D389-4DB9-4069-A2A2-95EBB1A48548}" destId="{87938D7F-7E8D-4775-997A-0ABF1D819138}" srcOrd="0" destOrd="0" presId="urn:microsoft.com/office/officeart/2005/8/layout/lProcess2"/>
    <dgm:cxn modelId="{9ADE5000-60B7-44A1-905D-F081B31ECED6}" type="presParOf" srcId="{056842F1-0024-4800-994D-5A92FCE04760}" destId="{029F9EAF-5DF8-4B0F-BF43-FBB4121381DF}" srcOrd="0" destOrd="0" presId="urn:microsoft.com/office/officeart/2005/8/layout/lProcess2"/>
    <dgm:cxn modelId="{12675148-C8D9-4823-B24C-605BBD426657}" type="presParOf" srcId="{029F9EAF-5DF8-4B0F-BF43-FBB4121381DF}" destId="{87938D7F-7E8D-4775-997A-0ABF1D819138}" srcOrd="0" destOrd="0" presId="urn:microsoft.com/office/officeart/2005/8/layout/lProcess2"/>
    <dgm:cxn modelId="{26987230-6581-4F08-A276-16AA2B94AC2F}" type="presParOf" srcId="{029F9EAF-5DF8-4B0F-BF43-FBB4121381DF}" destId="{2E98F690-0ABE-4388-92AE-A78D48CB3472}" srcOrd="1" destOrd="0" presId="urn:microsoft.com/office/officeart/2005/8/layout/lProcess2"/>
    <dgm:cxn modelId="{6CDAD14F-FEEB-4B4B-9763-136F41EED4FC}" type="presParOf" srcId="{029F9EAF-5DF8-4B0F-BF43-FBB4121381DF}" destId="{1E4272EB-A6BC-4187-B444-13EA8F293DE6}" srcOrd="2" destOrd="0" presId="urn:microsoft.com/office/officeart/2005/8/layout/lProcess2"/>
    <dgm:cxn modelId="{6B8C690F-BE8A-4130-BA8C-584703E1CD05}" type="presParOf" srcId="{1E4272EB-A6BC-4187-B444-13EA8F293DE6}" destId="{CDCE765A-5B3C-4D67-8539-A04CC107A318}" srcOrd="0" destOrd="0" presId="urn:microsoft.com/office/officeart/2005/8/layout/lProcess2"/>
    <dgm:cxn modelId="{C30A6032-377D-4714-A9C5-AD511A1F3A6D}" type="presParOf" srcId="{CDCE765A-5B3C-4D67-8539-A04CC107A318}" destId="{5F26A98B-0350-4A8E-A966-ACC6BAC9269E}" srcOrd="0" destOrd="0" presId="urn:microsoft.com/office/officeart/2005/8/layout/lProcess2"/>
    <dgm:cxn modelId="{AE4C2BF6-B3C3-478C-B405-7052F41B5584}" type="presParOf" srcId="{CDCE765A-5B3C-4D67-8539-A04CC107A318}" destId="{39732D22-83AC-44C0-9CB5-06C40E902747}" srcOrd="1" destOrd="0" presId="urn:microsoft.com/office/officeart/2005/8/layout/lProcess2"/>
    <dgm:cxn modelId="{792C91B9-0CB3-4F28-8111-CD6278188082}" type="presParOf" srcId="{CDCE765A-5B3C-4D67-8539-A04CC107A318}" destId="{4BF78049-4130-412C-8BD4-2A648BDDF7A9}" srcOrd="2" destOrd="0" presId="urn:microsoft.com/office/officeart/2005/8/layout/lProcess2"/>
    <dgm:cxn modelId="{845D6CB0-DC5A-423A-8B88-77D7B7AA8212}" type="presParOf" srcId="{056842F1-0024-4800-994D-5A92FCE04760}" destId="{2A8EC40C-5A6F-47F6-ADC7-5D58EE454B46}" srcOrd="1" destOrd="0" presId="urn:microsoft.com/office/officeart/2005/8/layout/lProcess2"/>
    <dgm:cxn modelId="{F1358C4E-E221-42FE-B5FA-55D6A88D1794}" type="presParOf" srcId="{056842F1-0024-4800-994D-5A92FCE04760}" destId="{9D7290D7-162F-47BF-BB61-A0CB30ACD98D}" srcOrd="2" destOrd="0" presId="urn:microsoft.com/office/officeart/2005/8/layout/lProcess2"/>
    <dgm:cxn modelId="{C59E7E33-97C6-4243-A2BB-0F0F410A62A2}" type="presParOf" srcId="{9D7290D7-162F-47BF-BB61-A0CB30ACD98D}" destId="{15DEA3A9-E73A-479A-B157-2FFD62AD2E6A}" srcOrd="0" destOrd="0" presId="urn:microsoft.com/office/officeart/2005/8/layout/lProcess2"/>
    <dgm:cxn modelId="{AFE8D4F0-9A27-4BD3-A385-68302EBFEB4C}" type="presParOf" srcId="{9D7290D7-162F-47BF-BB61-A0CB30ACD98D}" destId="{6640AD9F-3627-4C9F-A569-AC4FDA35C12D}" srcOrd="1" destOrd="0" presId="urn:microsoft.com/office/officeart/2005/8/layout/lProcess2"/>
    <dgm:cxn modelId="{D18E547F-4BD1-4BF6-95A7-D4FDDDBBB77F}" type="presParOf" srcId="{9D7290D7-162F-47BF-BB61-A0CB30ACD98D}" destId="{F8CBFE06-23CD-4D17-BD4A-BC629941919F}" srcOrd="2" destOrd="0" presId="urn:microsoft.com/office/officeart/2005/8/layout/lProcess2"/>
    <dgm:cxn modelId="{7119581A-F0CC-4428-AED4-75B204E93DF1}" type="presParOf" srcId="{F8CBFE06-23CD-4D17-BD4A-BC629941919F}" destId="{6A383CE1-D1D5-4FB9-95FF-7F429461FD32}" srcOrd="0" destOrd="0" presId="urn:microsoft.com/office/officeart/2005/8/layout/lProcess2"/>
    <dgm:cxn modelId="{3867D5FB-BF29-4131-8C8F-51881876350B}" type="presParOf" srcId="{6A383CE1-D1D5-4FB9-95FF-7F429461FD32}" destId="{59E8170B-1269-404F-9991-2B764B8B019C}" srcOrd="0" destOrd="0" presId="urn:microsoft.com/office/officeart/2005/8/layout/lProcess2"/>
    <dgm:cxn modelId="{C5E3CCC9-AC9A-4EC1-A665-6E1F22B99C59}" type="presParOf" srcId="{6A383CE1-D1D5-4FB9-95FF-7F429461FD32}" destId="{8A714A18-E377-44DB-BBAB-76831BD3CD07}" srcOrd="1" destOrd="0" presId="urn:microsoft.com/office/officeart/2005/8/layout/lProcess2"/>
    <dgm:cxn modelId="{BDD4145D-B8EA-43CC-AFEA-AA0115BA80AD}" type="presParOf" srcId="{6A383CE1-D1D5-4FB9-95FF-7F429461FD32}" destId="{5F56B9FD-C156-488B-9E67-E173D8F615E3}" srcOrd="2" destOrd="0" presId="urn:microsoft.com/office/officeart/2005/8/layout/lProcess2"/>
    <dgm:cxn modelId="{899F019F-38F6-435F-BDB2-A11834D84E4B}" type="presParOf" srcId="{6A383CE1-D1D5-4FB9-95FF-7F429461FD32}" destId="{2C0D61CD-29D9-41C1-B651-5B368D515A82}" srcOrd="3" destOrd="0" presId="urn:microsoft.com/office/officeart/2005/8/layout/lProcess2"/>
    <dgm:cxn modelId="{C30F1776-E98C-49C8-8134-AED8F66BDB39}" type="presParOf" srcId="{6A383CE1-D1D5-4FB9-95FF-7F429461FD32}" destId="{F3ABF058-B064-4B18-B8FB-490DB042B706}" srcOrd="4" destOrd="0" presId="urn:microsoft.com/office/officeart/2005/8/layout/lProcess2"/>
    <dgm:cxn modelId="{2E43A530-581C-4151-9403-BAB3C3864F2B}" type="presParOf" srcId="{056842F1-0024-4800-994D-5A92FCE04760}" destId="{C5CA9871-2617-4CDC-B6B2-E32505FAAA3C}" srcOrd="3" destOrd="0" presId="urn:microsoft.com/office/officeart/2005/8/layout/lProcess2"/>
    <dgm:cxn modelId="{553583B4-50EB-4529-8457-7051C2EE33A1}" type="presParOf" srcId="{056842F1-0024-4800-994D-5A92FCE04760}" destId="{D8411FDA-4457-49B3-9245-C3557B4B4C4A}" srcOrd="4" destOrd="0" presId="urn:microsoft.com/office/officeart/2005/8/layout/lProcess2"/>
    <dgm:cxn modelId="{9E811EF5-DA32-452E-A6EE-AF3E22FFCEDF}" type="presParOf" srcId="{D8411FDA-4457-49B3-9245-C3557B4B4C4A}" destId="{60258B8E-BF6C-4D0D-B43D-7D23FC97E613}" srcOrd="0" destOrd="0" presId="urn:microsoft.com/office/officeart/2005/8/layout/lProcess2"/>
    <dgm:cxn modelId="{9FABEE6D-F9B3-498C-A177-44EBFF09C1B5}" type="presParOf" srcId="{D8411FDA-4457-49B3-9245-C3557B4B4C4A}" destId="{160FE943-F123-457C-BF8E-5413E1868829}" srcOrd="1" destOrd="0" presId="urn:microsoft.com/office/officeart/2005/8/layout/lProcess2"/>
    <dgm:cxn modelId="{4E7C0FA8-C280-4D6F-9814-D35D7EFDAC06}" type="presParOf" srcId="{D8411FDA-4457-49B3-9245-C3557B4B4C4A}" destId="{A2EEE711-2279-4216-8D58-2EBE3E5D6461}" srcOrd="2" destOrd="0" presId="urn:microsoft.com/office/officeart/2005/8/layout/lProcess2"/>
    <dgm:cxn modelId="{17D7943F-266B-448B-BCEF-EF2F4D1036E4}" type="presParOf" srcId="{A2EEE711-2279-4216-8D58-2EBE3E5D6461}" destId="{85E1D6E1-A752-4192-A3DF-F5652560EA3E}" srcOrd="0" destOrd="0" presId="urn:microsoft.com/office/officeart/2005/8/layout/lProcess2"/>
    <dgm:cxn modelId="{E9C533F7-18D9-4075-9AAD-00D00AD3AEB8}" type="presParOf" srcId="{85E1D6E1-A752-4192-A3DF-F5652560EA3E}" destId="{01921538-8D02-4B5A-B777-DA0D1548CD8F}" srcOrd="0" destOrd="0" presId="urn:microsoft.com/office/officeart/2005/8/layout/lProcess2"/>
    <dgm:cxn modelId="{85ECFB17-3351-45C1-B4F1-A2D60CE134C8}" type="presParOf" srcId="{056842F1-0024-4800-994D-5A92FCE04760}" destId="{E2C359F5-E6BA-41AF-B12D-8CFBB2028374}" srcOrd="5" destOrd="0" presId="urn:microsoft.com/office/officeart/2005/8/layout/lProcess2"/>
    <dgm:cxn modelId="{FF595456-BCDD-4816-A2D3-770B33AB6D09}" type="presParOf" srcId="{056842F1-0024-4800-994D-5A92FCE04760}" destId="{AC82E5BC-AED3-49E6-A391-B7F9824F0E18}" srcOrd="6" destOrd="0" presId="urn:microsoft.com/office/officeart/2005/8/layout/lProcess2"/>
    <dgm:cxn modelId="{7CCA2E30-B2BE-4984-8E26-17BC2B47A7C2}" type="presParOf" srcId="{AC82E5BC-AED3-49E6-A391-B7F9824F0E18}" destId="{5D878ED9-0BB9-4846-820C-DE1FDF2B0004}" srcOrd="0" destOrd="0" presId="urn:microsoft.com/office/officeart/2005/8/layout/lProcess2"/>
    <dgm:cxn modelId="{954F475E-A4FA-47F3-BE04-1B7A05EB67B3}" type="presParOf" srcId="{AC82E5BC-AED3-49E6-A391-B7F9824F0E18}" destId="{FB20D9CF-1230-4FB4-AA2C-F31B779066C0}" srcOrd="1" destOrd="0" presId="urn:microsoft.com/office/officeart/2005/8/layout/lProcess2"/>
    <dgm:cxn modelId="{A49178E4-73CD-4C5D-AE27-166DADAE81F1}" type="presParOf" srcId="{AC82E5BC-AED3-49E6-A391-B7F9824F0E18}" destId="{AF897FBD-ED3F-4100-9EBE-5BBE6C3686EF}" srcOrd="2" destOrd="0" presId="urn:microsoft.com/office/officeart/2005/8/layout/lProcess2"/>
    <dgm:cxn modelId="{3E680824-0244-4DAB-8743-800BA80D8C7C}" type="presParOf" srcId="{AF897FBD-ED3F-4100-9EBE-5BBE6C3686EF}" destId="{90586603-E760-4D54-BD1B-53442C8576F1}" srcOrd="0" destOrd="0" presId="urn:microsoft.com/office/officeart/2005/8/layout/lProcess2"/>
    <dgm:cxn modelId="{CCF421A2-334A-4B29-98C7-2CE32DE2A2FC}" type="presParOf" srcId="{90586603-E760-4D54-BD1B-53442C8576F1}" destId="{01BF8598-81D9-44D8-9237-69A57F706AB8}"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7/18/2014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7/18/2014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7/18/2014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9233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265424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CompleteMe</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smtClean="0"/>
              <a:t>HelpDesk</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smtClean="0"/>
              <a:t>Research</a:t>
            </a:r>
            <a:r>
              <a:rPr lang="en-US" baseline="0" smtClean="0"/>
              <a:t> </a:t>
            </a:r>
            <a:r>
              <a:rPr lang="en-US" baseline="0" smtClean="0"/>
              <a:t>Tracker</a:t>
            </a:r>
            <a:endParaRPr lang="en-US" dirty="0" smtClean="0"/>
          </a:p>
          <a:p>
            <a:r>
              <a:rPr lang="en-US" dirty="0" smtClean="0"/>
              <a:t>City Tour</a:t>
            </a:r>
          </a:p>
          <a:p>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19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r>
              <a:rPr lang="en-US" dirty="0" smtClean="0"/>
              <a:t> (Word) https://</a:t>
            </a:r>
            <a:r>
              <a:rPr lang="en-US" dirty="0" err="1" smtClean="0"/>
              <a:t>github.com</a:t>
            </a:r>
            <a:r>
              <a:rPr lang="en-US" dirty="0" smtClean="0"/>
              <a:t>/</a:t>
            </a:r>
            <a:r>
              <a:rPr lang="en-US" dirty="0" err="1" smtClean="0"/>
              <a:t>OfficeDev</a:t>
            </a:r>
            <a:r>
              <a:rPr lang="en-US" dirty="0" smtClean="0"/>
              <a:t>/Office-Apps/tree/master/Wikipedia</a:t>
            </a:r>
          </a:p>
          <a:p>
            <a:r>
              <a:rPr lang="en-US" dirty="0" smtClean="0"/>
              <a:t>People</a:t>
            </a:r>
            <a:r>
              <a:rPr lang="en-US" baseline="0" dirty="0" smtClean="0"/>
              <a:t> Graph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PeopleGraph</a:t>
            </a:r>
            <a:endParaRPr lang="en-US" baseline="0" dirty="0" smtClean="0"/>
          </a:p>
          <a:p>
            <a:r>
              <a:rPr lang="en-US" dirty="0" smtClean="0"/>
              <a:t>Modern</a:t>
            </a:r>
            <a:r>
              <a:rPr lang="en-US" baseline="0" dirty="0" smtClean="0"/>
              <a:t> Trend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ModernTrend</a:t>
            </a:r>
            <a:endParaRPr lang="en-US" baseline="0" dirty="0" smtClean="0"/>
          </a:p>
          <a:p>
            <a:r>
              <a:rPr lang="en-US" dirty="0" smtClean="0"/>
              <a:t>Warranty Repair App (Outlook) https://</a:t>
            </a:r>
            <a:r>
              <a:rPr lang="en-US" dirty="0" err="1" smtClean="0"/>
              <a:t>github.com</a:t>
            </a:r>
            <a:r>
              <a:rPr lang="en-US" dirty="0" smtClean="0"/>
              <a:t>/</a:t>
            </a:r>
            <a:r>
              <a:rPr lang="en-US" dirty="0" err="1" smtClean="0"/>
              <a:t>OfficeDev</a:t>
            </a:r>
            <a:r>
              <a:rPr lang="en-US" dirty="0" smtClean="0"/>
              <a:t>/Warranty-Repair-Response-Outlook-Mail-App</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1583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2282407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7/18/2014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904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MVC Sampler https://github.com/OfficeDev/SharePoint-Power-Hour-Code-Samples/tree/master/O365ApiFullStack</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387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Meet</a:t>
            </a:r>
            <a:r>
              <a:rPr lang="en-US" baseline="0" dirty="0" smtClean="0"/>
              <a:t> and Greet App https://github.com/OfficeDev/SharePoint-Power-Hour-Code-Samples/tree/master/MeetAndGreet</a:t>
            </a:r>
          </a:p>
          <a:p>
            <a:r>
              <a:rPr lang="en-US" baseline="0" dirty="0" smtClean="0"/>
              <a:t>Expense App (post receipts to OneDrive for Business and create Calendar entry in Exchange) – from Michael</a:t>
            </a:r>
          </a:p>
          <a:p>
            <a:r>
              <a:rPr lang="en-US" baseline="0" dirty="0" smtClean="0"/>
              <a:t>Files (move files from OneDrive for Business to SharePoint site and vice versa) – from Chaks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7851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WoodGrove</a:t>
            </a:r>
            <a:r>
              <a:rPr lang="en-US" baseline="0" dirty="0" smtClean="0"/>
              <a:t> App (not published yet – owned by </a:t>
            </a:r>
            <a:r>
              <a:rPr lang="en-US" baseline="0" dirty="0" err="1" smtClean="0"/>
              <a:t>DevDiv</a:t>
            </a:r>
            <a:r>
              <a:rPr lang="en-US" baseline="0" dirty="0" smtClean="0"/>
              <a: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455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28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92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560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2325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6536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4803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883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7/18/2014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639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 – 5 Minutes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Build 2012</a:t>
            </a:r>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3DE98D88-4B2E-4AAB-9ECA-CFD46E198059}" type="datetime1">
              <a:rPr lang="en-US" smtClean="0"/>
              <a:t>7/18/2014</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471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 – 5 minutes</a:t>
            </a:r>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DE277604-F957-433F-BCA2-0779A8E9576D}" type="slidenum">
              <a:rPr lang="en-US" smtClean="0"/>
              <a:pPr/>
              <a:t>4</a:t>
            </a:fld>
            <a:endParaRPr lang="en-US" dirty="0"/>
          </a:p>
        </p:txBody>
      </p:sp>
    </p:spTree>
    <p:extLst>
      <p:ext uri="{BB962C8B-B14F-4D97-AF65-F5344CB8AC3E}">
        <p14:creationId xmlns:p14="http://schemas.microsoft.com/office/powerpoint/2010/main" val="253521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3952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7</a:t>
            </a:fld>
            <a:endParaRPr lang="en-US"/>
          </a:p>
        </p:txBody>
      </p:sp>
    </p:spTree>
    <p:extLst>
      <p:ext uri="{BB962C8B-B14F-4D97-AF65-F5344CB8AC3E}">
        <p14:creationId xmlns:p14="http://schemas.microsoft.com/office/powerpoint/2010/main" val="200245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8</a:t>
            </a:fld>
            <a:endParaRPr lang="en-US"/>
          </a:p>
        </p:txBody>
      </p:sp>
    </p:spTree>
    <p:extLst>
      <p:ext uri="{BB962C8B-B14F-4D97-AF65-F5344CB8AC3E}">
        <p14:creationId xmlns:p14="http://schemas.microsoft.com/office/powerpoint/2010/main" val="233842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SharePoint has always strived to make site</a:t>
            </a:r>
            <a:r>
              <a:rPr lang="en-US" sz="900" kern="1200" baseline="0" dirty="0" smtClean="0">
                <a:solidFill>
                  <a:schemeClr val="tx1"/>
                </a:solidFill>
                <a:effectLst/>
                <a:latin typeface="Segoe UI Light" pitchFamily="34" charset="0"/>
                <a:ea typeface="+mn-ea"/>
                <a:cs typeface="+mn-cs"/>
              </a:rPr>
              <a:t> design </a:t>
            </a:r>
            <a:r>
              <a:rPr lang="en-US" sz="900" kern="1200" dirty="0" smtClean="0">
                <a:solidFill>
                  <a:schemeClr val="tx1"/>
                </a:solidFill>
                <a:effectLst/>
                <a:latin typeface="Segoe UI Light" pitchFamily="34" charset="0"/>
                <a:ea typeface="+mn-ea"/>
                <a:cs typeface="+mn-cs"/>
              </a:rPr>
              <a:t>customizations easy and that continues with SharePoint 2013.  Now you can apply theming to</a:t>
            </a:r>
            <a:r>
              <a:rPr lang="en-US" sz="900" kern="1200" baseline="0" dirty="0" smtClean="0">
                <a:solidFill>
                  <a:schemeClr val="tx1"/>
                </a:solidFill>
                <a:effectLst/>
                <a:latin typeface="Segoe UI Light" pitchFamily="34" charset="0"/>
                <a:ea typeface="+mn-ea"/>
                <a:cs typeface="+mn-cs"/>
              </a:rPr>
              <a:t> a site with a few simple clicks of the mouse or touches of the screen.  The new theming features include choosing a color palette and selecting a background image for your site.</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With</a:t>
            </a:r>
            <a:r>
              <a:rPr lang="en-US" sz="900" kern="1200" baseline="0" dirty="0" smtClean="0">
                <a:solidFill>
                  <a:schemeClr val="tx1"/>
                </a:solidFill>
                <a:effectLst/>
                <a:latin typeface="Segoe UI Light" pitchFamily="34" charset="0"/>
                <a:ea typeface="+mn-ea"/>
                <a:cs typeface="+mn-cs"/>
              </a:rPr>
              <a:t> SharePoint’s extensive use of web standards, it now also embraces client side rendering. Client side rendering allows a web designer to understand the context of a site while customizing it with industry standard web design tools they are most familiar with.  No longer does a designer have to understand the architecture of SharePoint in order to customize a site.  Now sites can be designed with little or no tweaking after the hand off.</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SharePoint 2013 offers new adaptive experiences for users of your sites.  These experiences can be customized to provide contextual and relevant information for the user.</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Built</a:t>
            </a:r>
            <a:r>
              <a:rPr lang="en-US" sz="900" kern="1200" baseline="0" dirty="0" smtClean="0">
                <a:solidFill>
                  <a:schemeClr val="tx1"/>
                </a:solidFill>
                <a:effectLst/>
                <a:latin typeface="Segoe UI Light" pitchFamily="34" charset="0"/>
                <a:ea typeface="+mn-ea"/>
                <a:cs typeface="+mn-cs"/>
              </a:rPr>
              <a:t> In site theming</a:t>
            </a:r>
          </a:p>
          <a:p>
            <a:pPr lvl="0"/>
            <a:r>
              <a:rPr lang="en-US" sz="900" kern="1200" baseline="0" dirty="0" smtClean="0">
                <a:solidFill>
                  <a:schemeClr val="tx1"/>
                </a:solidFill>
                <a:effectLst/>
                <a:latin typeface="Segoe UI Light" pitchFamily="34" charset="0"/>
                <a:ea typeface="+mn-ea"/>
                <a:cs typeface="+mn-cs"/>
              </a:rPr>
              <a:t>Client Side Rendering</a:t>
            </a:r>
          </a:p>
          <a:p>
            <a:pPr lvl="0"/>
            <a:r>
              <a:rPr lang="en-US" sz="900" kern="1200" baseline="0" dirty="0" smtClean="0">
                <a:solidFill>
                  <a:schemeClr val="tx1"/>
                </a:solidFill>
                <a:effectLst/>
                <a:latin typeface="Segoe UI Light" pitchFamily="34" charset="0"/>
                <a:ea typeface="+mn-ea"/>
                <a:cs typeface="+mn-cs"/>
              </a:rPr>
              <a:t>SharePoint Design Manager</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Search By Content WebPart</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9</a:t>
            </a:fld>
            <a:endParaRPr lang="en-US"/>
          </a:p>
        </p:txBody>
      </p:sp>
    </p:spTree>
    <p:extLst>
      <p:ext uri="{BB962C8B-B14F-4D97-AF65-F5344CB8AC3E}">
        <p14:creationId xmlns:p14="http://schemas.microsoft.com/office/powerpoint/2010/main" val="1438444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10</a:t>
            </a:fld>
            <a:endParaRPr lang="en-US"/>
          </a:p>
        </p:txBody>
      </p:sp>
    </p:spTree>
    <p:extLst>
      <p:ext uri="{BB962C8B-B14F-4D97-AF65-F5344CB8AC3E}">
        <p14:creationId xmlns:p14="http://schemas.microsoft.com/office/powerpoint/2010/main" val="1409676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2841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409745160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4849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39730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39274936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00066" y="6236425"/>
            <a:ext cx="1381886" cy="63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63093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00689405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859563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8024833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380710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298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17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96411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4025278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31886521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42807460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07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942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4752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931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204435691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671540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091179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273436676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640052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01561280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08399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884981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7329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9506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7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07580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589971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10061763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403089136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30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006010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94728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62308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extBox 1"/>
          <p:cNvSpPr txBox="1"/>
          <p:nvPr userDrawn="1"/>
        </p:nvSpPr>
        <p:spPr>
          <a:xfrm>
            <a:off x="2135485" y="175380"/>
            <a:ext cx="7420789" cy="1056416"/>
          </a:xfrm>
          <a:prstGeom prst="rect">
            <a:avLst/>
          </a:prstGeom>
          <a:noFill/>
        </p:spPr>
        <p:txBody>
          <a:bodyPr wrap="none" lIns="0" tIns="0" rIns="0" bIns="0" rtlCol="0">
            <a:spAutoFit/>
          </a:bodyPr>
          <a:lstStyle/>
          <a:p>
            <a:r>
              <a:rPr lang="en-US" sz="6731" spc="-71" dirty="0" smtClean="0">
                <a:solidFill>
                  <a:srgbClr val="FF0000"/>
                </a:solidFill>
              </a:rPr>
              <a:t>WRONG TEMPLATE</a:t>
            </a:r>
          </a:p>
        </p:txBody>
      </p:sp>
    </p:spTree>
    <p:extLst>
      <p:ext uri="{BB962C8B-B14F-4D97-AF65-F5344CB8AC3E}">
        <p14:creationId xmlns:p14="http://schemas.microsoft.com/office/powerpoint/2010/main" val="2890825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619891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903294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275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80087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4"/>
            <a:ext cx="4450767" cy="2087525"/>
          </a:xfrm>
          <a:prstGeom prst="rect">
            <a:avLst/>
          </a:prstGeom>
        </p:spPr>
      </p:pic>
    </p:spTree>
    <p:extLst>
      <p:ext uri="{BB962C8B-B14F-4D97-AF65-F5344CB8AC3E}">
        <p14:creationId xmlns:p14="http://schemas.microsoft.com/office/powerpoint/2010/main" val="232944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7"/>
            <a:ext cx="11375536" cy="1243058"/>
          </a:xfrm>
        </p:spPr>
        <p:txBody>
          <a:bodyPr anchor="b" anchorCtr="0"/>
          <a:lstStyle>
            <a:lvl1pPr>
              <a:defRPr sz="8972"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4"/>
            <a:ext cx="1547688" cy="407942"/>
          </a:xfrm>
          <a:prstGeom prst="rect">
            <a:avLst/>
          </a:prstGeom>
        </p:spPr>
      </p:pic>
    </p:spTree>
    <p:extLst>
      <p:ext uri="{BB962C8B-B14F-4D97-AF65-F5344CB8AC3E}">
        <p14:creationId xmlns:p14="http://schemas.microsoft.com/office/powerpoint/2010/main" val="40923791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8"/>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pPr marL="0" marR="0" lvl="0" indent="0" algn="l" defTabSz="93227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1"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8"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9" spc="-153"/>
            </a:lvl1pPr>
          </a:lstStyle>
          <a:p>
            <a:pPr lvl="0"/>
            <a:r>
              <a:rPr lang="en-US" smtClean="0"/>
              <a:t>Click to edit Master text styles</a:t>
            </a:r>
          </a:p>
        </p:txBody>
      </p:sp>
    </p:spTree>
    <p:extLst>
      <p:ext uri="{BB962C8B-B14F-4D97-AF65-F5344CB8AC3E}">
        <p14:creationId xmlns:p14="http://schemas.microsoft.com/office/powerpoint/2010/main" val="382864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316" indent="0">
              <a:buNone/>
              <a:defRPr sz="2039">
                <a:gradFill>
                  <a:gsLst>
                    <a:gs pos="100000">
                      <a:schemeClr val="bg2"/>
                    </a:gs>
                    <a:gs pos="0">
                      <a:schemeClr val="bg2"/>
                    </a:gs>
                  </a:gsLst>
                  <a:lin ang="5400000" scaled="0"/>
                </a:gradFill>
              </a:defRPr>
            </a:lvl3pPr>
            <a:lvl4pPr marL="466159" indent="0">
              <a:buNone/>
              <a:defRPr sz="2039">
                <a:gradFill>
                  <a:gsLst>
                    <a:gs pos="100000">
                      <a:schemeClr val="bg2"/>
                    </a:gs>
                    <a:gs pos="0">
                      <a:schemeClr val="bg2"/>
                    </a:gs>
                  </a:gsLst>
                  <a:lin ang="5400000" scaled="0"/>
                </a:gradFill>
              </a:defRPr>
            </a:lvl4pPr>
            <a:lvl5pPr marL="70733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349615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4"/>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319598363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53128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181480135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9"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67121002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71542026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96448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318250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491793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47423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183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4"/>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8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31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1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4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81932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4"/>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619" indent="-3496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6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31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39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47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8"/>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0454683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3" y="3975036"/>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60" tIns="38830" rIns="77660" bIns="38830" anchor="ctr"/>
          <a:lstStyle/>
          <a:p>
            <a:pPr algn="ctr" defTabSz="776307">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8" y="445106"/>
            <a:ext cx="11629838" cy="494398"/>
          </a:xfrm>
        </p:spPr>
        <p:txBody>
          <a:bodyPr/>
          <a:lstStyle>
            <a:lvl1pPr algn="l" defTabSz="931992" rtl="0" eaLnBrk="1" latinLnBrk="0" hangingPunct="1">
              <a:lnSpc>
                <a:spcPct val="90000"/>
              </a:lnSpc>
              <a:spcBef>
                <a:spcPct val="0"/>
              </a:spcBef>
              <a:buNone/>
              <a:defRPr lang="en-US" sz="3568"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30"/>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281" indent="-388281">
              <a:buFont typeface="Arial" pitchFamily="34" charset="0"/>
              <a:buChar char="•"/>
              <a:defRPr lang="en-US" dirty="0" smtClean="0"/>
            </a:lvl1pPr>
            <a:lvl2pPr marL="674100" indent="-280425">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5"/>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5"/>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1993369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tx2"/>
                    </a:gs>
                    <a:gs pos="0">
                      <a:schemeClr val="tx2"/>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315556384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25722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7610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50063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08372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115757060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52736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634859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32363706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55149228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69664947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5059226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916605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01212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5096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4481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2783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350621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06906936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9963046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2027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261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7579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317898255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975"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5" y="6264016"/>
            <a:ext cx="1619203" cy="560111"/>
          </a:xfrm>
          <a:prstGeom prst="rect">
            <a:avLst/>
          </a:prstGeom>
        </p:spPr>
      </p:pic>
    </p:spTree>
    <p:extLst>
      <p:ext uri="{BB962C8B-B14F-4D97-AF65-F5344CB8AC3E}">
        <p14:creationId xmlns:p14="http://schemas.microsoft.com/office/powerpoint/2010/main" val="16454323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20283342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0"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63" tIns="46563" rIns="46563" bIns="46563" numCol="1" spcCol="0" rtlCol="0" fromWordArt="0" anchor="ctr" anchorCtr="0" forceAA="0" compatLnSpc="1">
            <a:prstTxWarp prst="textNoShape">
              <a:avLst/>
            </a:prstTxWarp>
            <a:noAutofit/>
          </a:bodyPr>
          <a:lstStyle/>
          <a:p>
            <a:pPr algn="ctr" defTabSz="930923" fontAlgn="base">
              <a:spcBef>
                <a:spcPct val="0"/>
              </a:spcBef>
              <a:spcAft>
                <a:spcPct val="0"/>
              </a:spcAft>
            </a:pPr>
            <a:endParaRPr lang="en-US" sz="2346"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31280" y="629082"/>
            <a:ext cx="5338712" cy="1308985"/>
          </a:xfrm>
          <a:prstGeom prst="rect">
            <a:avLst/>
          </a:prstGeom>
        </p:spPr>
        <p:txBody>
          <a:bodyPr>
            <a:noAutofit/>
          </a:bodyPr>
          <a:lstStyle>
            <a:lvl1pPr marL="0" indent="0">
              <a:buNone/>
              <a:defRPr sz="5609" b="0" i="0" cap="none" baseline="0">
                <a:gradFill>
                  <a:gsLst>
                    <a:gs pos="100000">
                      <a:schemeClr val="bg1"/>
                    </a:gs>
                    <a:gs pos="0">
                      <a:schemeClr val="bg1"/>
                    </a:gs>
                  </a:gsLst>
                  <a:lin ang="5400000" scaled="0"/>
                </a:gradFill>
                <a:latin typeface="+mj-lt"/>
                <a:cs typeface="Segoe Pro Light"/>
              </a:defRPr>
            </a:lvl1pPr>
            <a:lvl2pPr marL="620710" indent="0">
              <a:buNone/>
              <a:defRPr sz="2754" b="1"/>
            </a:lvl2pPr>
            <a:lvl3pPr marL="1241421" indent="0">
              <a:buNone/>
              <a:defRPr sz="2448" b="1"/>
            </a:lvl3pPr>
            <a:lvl4pPr marL="1862131" indent="0">
              <a:buNone/>
              <a:defRPr sz="2142" b="1"/>
            </a:lvl4pPr>
            <a:lvl5pPr marL="2482842" indent="0">
              <a:buNone/>
              <a:defRPr sz="2142" b="1"/>
            </a:lvl5pPr>
            <a:lvl6pPr marL="3103553" indent="0">
              <a:buNone/>
              <a:defRPr sz="2142" b="1"/>
            </a:lvl6pPr>
            <a:lvl7pPr marL="3724263" indent="0">
              <a:buNone/>
              <a:defRPr sz="2142" b="1"/>
            </a:lvl7pPr>
            <a:lvl8pPr marL="4344972" indent="0">
              <a:buNone/>
              <a:defRPr sz="2142" b="1"/>
            </a:lvl8pPr>
            <a:lvl9pPr marL="4965684"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639447" y="702691"/>
            <a:ext cx="5596179" cy="339016"/>
          </a:xfrm>
          <a:prstGeom prst="rect">
            <a:avLst/>
          </a:prstGeom>
        </p:spPr>
        <p:txBody>
          <a:bodyPr>
            <a:noAutofit/>
          </a:bodyPr>
          <a:lstStyle>
            <a:lvl1pPr marL="0" indent="0">
              <a:spcBef>
                <a:spcPts val="1222"/>
              </a:spcBef>
              <a:buNone/>
              <a:defRPr lang="en-US" sz="2040" b="0" i="0" kern="1200" spc="0" dirty="0" smtClean="0">
                <a:gradFill>
                  <a:gsLst>
                    <a:gs pos="100000">
                      <a:schemeClr val="bg2"/>
                    </a:gs>
                    <a:gs pos="0">
                      <a:schemeClr val="bg2"/>
                    </a:gs>
                  </a:gsLst>
                  <a:lin ang="5400000" scaled="0"/>
                </a:gradFill>
                <a:latin typeface="+mn-l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6"/>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1" y="1938067"/>
            <a:ext cx="5362223" cy="627475"/>
          </a:xfrm>
          <a:prstGeom prst="rect">
            <a:avLst/>
          </a:prstGeom>
        </p:spPr>
        <p:txBody>
          <a:bodyPr>
            <a:noAutofit/>
          </a:bodyPr>
          <a:lstStyle>
            <a:lvl1pPr marL="0" indent="0">
              <a:spcBef>
                <a:spcPts val="1222"/>
              </a:spcBef>
              <a:buFont typeface="Arial" pitchFamily="34" charset="0"/>
              <a:buNone/>
              <a:defRPr lang="en-US" sz="2040" b="0" i="0" kern="1200" spc="0" dirty="0" smtClean="0">
                <a:gradFill>
                  <a:gsLst>
                    <a:gs pos="100000">
                      <a:schemeClr val="bg1"/>
                    </a:gs>
                    <a:gs pos="0">
                      <a:schemeClr val="bg1"/>
                    </a:gs>
                  </a:gsLst>
                  <a:lin ang="5400000" scaled="0"/>
                </a:gradFill>
                <a:latin typeface="Segoe Pro Ligh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Tree>
    <p:extLst>
      <p:ext uri="{BB962C8B-B14F-4D97-AF65-F5344CB8AC3E}">
        <p14:creationId xmlns:p14="http://schemas.microsoft.com/office/powerpoint/2010/main" val="204543833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821529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3.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2768333"/>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9" r:id="rId17"/>
    <p:sldLayoutId id="2147484365" r:id="rId18"/>
    <p:sldLayoutId id="2147484367" r:id="rId19"/>
    <p:sldLayoutId id="2147484373" r:id="rId20"/>
    <p:sldLayoutId id="2147484380" r:id="rId21"/>
    <p:sldLayoutId id="2147484381" r:id="rId22"/>
    <p:sldLayoutId id="2147484383" r:id="rId23"/>
    <p:sldLayoutId id="2147484384" r:id="rId24"/>
    <p:sldLayoutId id="2147484385"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3"/>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4"/>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887494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hf hdr="0" ftr="0" dt="0"/>
  <p:txStyles>
    <p:titleStyle>
      <a:lvl1pPr algn="l" defTabSz="932279" rtl="0" eaLnBrk="1" latinLnBrk="0" hangingPunct="1">
        <a:lnSpc>
          <a:spcPct val="90000"/>
        </a:lnSpc>
        <a:spcBef>
          <a:spcPct val="0"/>
        </a:spcBef>
        <a:buNone/>
        <a:defRPr lang="en-US" sz="5505"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81" marR="0" indent="-346381" algn="l" defTabSz="932279"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317" marR="0" indent="-237936" algn="l" defTabSz="932279"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159"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814159" algn="l"/>
        </a:tabLst>
        <a:defRPr sz="2447" kern="1200" spc="0" baseline="0">
          <a:gradFill>
            <a:gsLst>
              <a:gs pos="1250">
                <a:schemeClr val="bg2"/>
              </a:gs>
              <a:gs pos="100000">
                <a:schemeClr val="bg2"/>
              </a:gs>
            </a:gsLst>
            <a:lin ang="5400000" scaled="0"/>
          </a:gradFill>
          <a:latin typeface="+mn-lt"/>
          <a:ea typeface="+mn-ea"/>
          <a:cs typeface="+mn-cs"/>
        </a:defRPr>
      </a:lvl3pPr>
      <a:lvl4pPr marL="1050476" marR="0" indent="-236316" algn="l" defTabSz="932279"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317"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1280317" algn="l"/>
        </a:tabLst>
        <a:defRPr sz="2039" kern="1200" spc="0" baseline="0">
          <a:gradFill>
            <a:gsLst>
              <a:gs pos="1250">
                <a:schemeClr val="bg2"/>
              </a:gs>
              <a:gs pos="100000">
                <a:schemeClr val="bg2"/>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2398050"/>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75" r:id="rId20"/>
    <p:sldLayoutId id="2147484376" r:id="rId21"/>
    <p:sldLayoutId id="2147484378" r:id="rId22"/>
    <p:sldLayoutId id="2147484379" r:id="rId23"/>
    <p:sldLayoutId id="2147484382" r:id="rId2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5688119"/>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33.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OfficeDev/Office-365-SDK-for-Android" TargetMode="Externa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2125661"/>
            <a:ext cx="6951016" cy="2103119"/>
          </a:xfrm>
        </p:spPr>
        <p:txBody>
          <a:bodyPr/>
          <a:lstStyle/>
          <a:p>
            <a:r>
              <a:rPr lang="en-US" sz="4800" dirty="0" smtClean="0"/>
              <a:t>Office 365 Developer Overview</a:t>
            </a:r>
            <a:endParaRPr lang="en-US" sz="4800" dirty="0"/>
          </a:p>
        </p:txBody>
      </p:sp>
      <p:sp>
        <p:nvSpPr>
          <p:cNvPr id="3" name="Text Placeholder 2"/>
          <p:cNvSpPr>
            <a:spLocks noGrp="1"/>
          </p:cNvSpPr>
          <p:nvPr>
            <p:ph type="body" sz="quarter" idx="14"/>
          </p:nvPr>
        </p:nvSpPr>
        <p:spPr/>
        <p:txBody>
          <a:bodyPr/>
          <a:lstStyle/>
          <a:p>
            <a:r>
              <a:rPr lang="en-US" dirty="0" smtClean="0"/>
              <a:t>Level 100</a:t>
            </a:r>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313817" y="931345"/>
            <a:ext cx="6120158" cy="5131836"/>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448" dirty="0">
                <a:solidFill>
                  <a:srgbClr val="0071BC"/>
                </a:solidFill>
              </a:rPr>
              <a:t>Hosting freedom</a:t>
            </a:r>
            <a:endParaRPr lang="en-US" b="1" dirty="0"/>
          </a:p>
          <a:p>
            <a:r>
              <a:rPr lang="en-US" dirty="0" smtClean="0"/>
              <a:t>Apps can be hosted on any platform giving you complete freedom.</a:t>
            </a:r>
          </a:p>
          <a:p>
            <a:r>
              <a:rPr lang="en-US" sz="2448"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802579" y="2098357"/>
            <a:ext cx="2798539" cy="27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51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111627" y="1653719"/>
            <a:ext cx="4211975"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116860" y="4713894"/>
            <a:ext cx="4206743"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559061" y="2290619"/>
            <a:ext cx="1323608" cy="1123336"/>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999998" y="2290619"/>
            <a:ext cx="1323608" cy="1123336"/>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118124" y="2290619"/>
            <a:ext cx="1323608" cy="1123336"/>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endParaRPr lang="en-US" sz="1428">
                <a:solidFill>
                  <a:srgbClr val="000000"/>
                </a:solidFill>
              </a:endParaRPr>
            </a:p>
          </p:txBody>
        </p:sp>
      </p:grpSp>
      <p:grpSp>
        <p:nvGrpSpPr>
          <p:cNvPr id="81" name="Group 80"/>
          <p:cNvGrpSpPr/>
          <p:nvPr/>
        </p:nvGrpSpPr>
        <p:grpSpPr>
          <a:xfrm>
            <a:off x="5559061" y="3489223"/>
            <a:ext cx="1323608" cy="1123336"/>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18" numCol="1" anchor="b" anchorCtr="0" compatLnSpc="1">
              <a:prstTxWarp prst="textNoShape">
                <a:avLst/>
              </a:prstTxWarp>
              <a:noAutofit/>
            </a:bodyPr>
            <a:lstStyle/>
            <a:p>
              <a:pPr defTabSz="932279"/>
              <a:endParaRPr lang="en-US" sz="1428">
                <a:solidFill>
                  <a:srgbClr val="000000"/>
                </a:solidFill>
              </a:endParaRPr>
            </a:p>
          </p:txBody>
        </p:sp>
      </p:grpSp>
      <p:grpSp>
        <p:nvGrpSpPr>
          <p:cNvPr id="84" name="Group 83"/>
          <p:cNvGrpSpPr/>
          <p:nvPr/>
        </p:nvGrpSpPr>
        <p:grpSpPr>
          <a:xfrm>
            <a:off x="6999998" y="3489223"/>
            <a:ext cx="1323608" cy="112333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118124" y="3489223"/>
            <a:ext cx="1323608" cy="112333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244007" y="1653720"/>
            <a:ext cx="2976858" cy="3600719"/>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51"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233473" y="1653720"/>
            <a:ext cx="2809525" cy="3600719"/>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008380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563723" y="0"/>
            <a:ext cx="9326033" cy="6994526"/>
          </a:xfrm>
        </p:spPr>
      </p:pic>
      <p:sp>
        <p:nvSpPr>
          <p:cNvPr id="5" name="Title 3"/>
          <p:cNvSpPr txBox="1">
            <a:spLocks/>
          </p:cNvSpPr>
          <p:nvPr/>
        </p:nvSpPr>
        <p:spPr>
          <a:xfrm>
            <a:off x="4943079" y="210300"/>
            <a:ext cx="7094446" cy="63645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endParaRPr lang="en-US" sz="6119" kern="0" dirty="0">
              <a:solidFill>
                <a:schemeClr val="accent4"/>
              </a:solidFill>
            </a:endParaRPr>
          </a:p>
        </p:txBody>
      </p:sp>
      <p:sp>
        <p:nvSpPr>
          <p:cNvPr id="3" name="Title 2"/>
          <p:cNvSpPr>
            <a:spLocks noGrp="1"/>
          </p:cNvSpPr>
          <p:nvPr>
            <p:ph type="title"/>
          </p:nvPr>
        </p:nvSpPr>
        <p:spPr>
          <a:xfrm>
            <a:off x="4077090" y="233151"/>
            <a:ext cx="7825819" cy="762786"/>
          </a:xfrm>
        </p:spPr>
        <p:txBody>
          <a:bodyPr/>
          <a:lstStyle/>
          <a:p>
            <a:r>
              <a:rPr lang="en-US" sz="6731" dirty="0"/>
              <a:t>What is in it for developers?</a:t>
            </a:r>
          </a:p>
        </p:txBody>
      </p:sp>
      <p:sp>
        <p:nvSpPr>
          <p:cNvPr id="7" name="Text Placeholder 6"/>
          <p:cNvSpPr>
            <a:spLocks noGrp="1"/>
          </p:cNvSpPr>
          <p:nvPr>
            <p:ph type="body" sz="quarter" idx="10"/>
          </p:nvPr>
        </p:nvSpPr>
        <p:spPr>
          <a:xfrm>
            <a:off x="8490302" y="1895231"/>
            <a:ext cx="3840742" cy="1179492"/>
          </a:xfrm>
        </p:spPr>
        <p:txBody>
          <a:bodyPr/>
          <a:lstStyle/>
          <a:p>
            <a:pPr marL="0" indent="0">
              <a:spcBef>
                <a:spcPts val="1800"/>
              </a:spcBef>
              <a:buNone/>
            </a:pPr>
            <a:r>
              <a:rPr lang="en-US" sz="2856" dirty="0"/>
              <a:t>Same code works in cloud and in on-premises </a:t>
            </a:r>
          </a:p>
          <a:p>
            <a:pPr marL="0" indent="0">
              <a:spcBef>
                <a:spcPts val="1800"/>
              </a:spcBef>
              <a:buNone/>
            </a:pPr>
            <a:r>
              <a:rPr lang="en-US" sz="2856" dirty="0"/>
              <a:t>Build market place apps and reach all </a:t>
            </a:r>
            <a:r>
              <a:rPr lang="en-US" sz="2856" dirty="0" smtClean="0"/>
              <a:t>Office 365 customers </a:t>
            </a:r>
            <a:r>
              <a:rPr lang="en-US" sz="2856" dirty="0"/>
              <a:t>easily</a:t>
            </a:r>
          </a:p>
          <a:p>
            <a:pPr marL="0" indent="0">
              <a:spcBef>
                <a:spcPts val="1800"/>
              </a:spcBef>
              <a:buNone/>
            </a:pPr>
            <a:r>
              <a:rPr lang="en-US" sz="2856" dirty="0"/>
              <a:t>More flexible model with additional possibilities</a:t>
            </a:r>
          </a:p>
          <a:p>
            <a:pPr marL="0" indent="0">
              <a:spcBef>
                <a:spcPts val="1800"/>
              </a:spcBef>
              <a:buNone/>
            </a:pPr>
            <a:r>
              <a:rPr lang="en-US" sz="2856" dirty="0"/>
              <a:t>Standard .NET development tooling</a:t>
            </a:r>
          </a:p>
        </p:txBody>
      </p:sp>
    </p:spTree>
    <p:extLst>
      <p:ext uri="{BB962C8B-B14F-4D97-AF65-F5344CB8AC3E}">
        <p14:creationId xmlns:p14="http://schemas.microsoft.com/office/powerpoint/2010/main" val="4325371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073" b="11810"/>
          <a:stretch/>
        </p:blipFill>
        <p:spPr>
          <a:xfrm>
            <a:off x="0" y="-68859"/>
            <a:ext cx="6492554" cy="7223682"/>
          </a:xfrm>
          <a:prstGeom prst="rect">
            <a:avLst/>
          </a:prstGeom>
        </p:spPr>
      </p:pic>
      <p:sp>
        <p:nvSpPr>
          <p:cNvPr id="4" name="Title 3"/>
          <p:cNvSpPr txBox="1">
            <a:spLocks/>
          </p:cNvSpPr>
          <p:nvPr/>
        </p:nvSpPr>
        <p:spPr>
          <a:xfrm>
            <a:off x="7132626" y="3771579"/>
            <a:ext cx="3748788" cy="2203819"/>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61" kern="0" dirty="0"/>
              <a:t>If you know general web development, you also know </a:t>
            </a:r>
            <a:r>
              <a:rPr lang="en-US" sz="3061" kern="0" dirty="0" smtClean="0"/>
              <a:t>Office 365 development</a:t>
            </a:r>
            <a:r>
              <a:rPr lang="en-US" sz="3061" kern="0" dirty="0"/>
              <a:t>…</a:t>
            </a:r>
          </a:p>
        </p:txBody>
      </p:sp>
      <p:sp>
        <p:nvSpPr>
          <p:cNvPr id="6" name="Title 1"/>
          <p:cNvSpPr txBox="1">
            <a:spLocks/>
          </p:cNvSpPr>
          <p:nvPr/>
        </p:nvSpPr>
        <p:spPr>
          <a:xfrm>
            <a:off x="6012907" y="1734666"/>
            <a:ext cx="4762874" cy="93253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507" dirty="0">
              <a:solidFill>
                <a:schemeClr val="tx1"/>
              </a:solidFill>
            </a:endParaRPr>
          </a:p>
        </p:txBody>
      </p:sp>
      <p:sp>
        <p:nvSpPr>
          <p:cNvPr id="2" name="Title 1"/>
          <p:cNvSpPr>
            <a:spLocks noGrp="1"/>
          </p:cNvSpPr>
          <p:nvPr>
            <p:ph type="title"/>
          </p:nvPr>
        </p:nvSpPr>
        <p:spPr>
          <a:xfrm>
            <a:off x="7132626" y="205458"/>
            <a:ext cx="4770281" cy="3347312"/>
          </a:xfrm>
        </p:spPr>
        <p:txBody>
          <a:bodyPr/>
          <a:lstStyle/>
          <a:p>
            <a:r>
              <a:rPr lang="en-US" sz="6000" dirty="0" smtClean="0"/>
              <a:t>App Model</a:t>
            </a:r>
            <a:br>
              <a:rPr lang="en-US" sz="6000" dirty="0" smtClean="0"/>
            </a:br>
            <a:r>
              <a:rPr lang="en-US" sz="6000" dirty="0" smtClean="0"/>
              <a:t>Development</a:t>
            </a:r>
            <a:endParaRPr lang="en-US" sz="6000" dirty="0"/>
          </a:p>
        </p:txBody>
      </p:sp>
    </p:spTree>
    <p:extLst>
      <p:ext uri="{BB962C8B-B14F-4D97-AF65-F5344CB8AC3E}">
        <p14:creationId xmlns:p14="http://schemas.microsoft.com/office/powerpoint/2010/main" val="15193865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SharePoint Samples</a:t>
            </a:r>
            <a:endParaRPr lang="en-US" dirty="0"/>
          </a:p>
        </p:txBody>
      </p:sp>
    </p:spTree>
    <p:extLst>
      <p:ext uri="{BB962C8B-B14F-4D97-AF65-F5344CB8AC3E}">
        <p14:creationId xmlns:p14="http://schemas.microsoft.com/office/powerpoint/2010/main" val="356603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Office </a:t>
            </a:r>
            <a:br>
              <a:rPr lang="en-US" dirty="0" smtClean="0"/>
            </a:br>
            <a:r>
              <a:rPr lang="en-US" dirty="0" smtClean="0"/>
              <a:t>Samples</a:t>
            </a:r>
            <a:endParaRPr lang="en-US" dirty="0"/>
          </a:p>
        </p:txBody>
      </p:sp>
    </p:spTree>
    <p:extLst>
      <p:ext uri="{BB962C8B-B14F-4D97-AF65-F5344CB8AC3E}">
        <p14:creationId xmlns:p14="http://schemas.microsoft.com/office/powerpoint/2010/main" val="153510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438671" y="2444476"/>
            <a:ext cx="1647193" cy="2183610"/>
            <a:chOff x="8215766" y="2164438"/>
            <a:chExt cx="1615042" cy="1947553"/>
          </a:xfrm>
        </p:grpSpPr>
        <p:sp>
          <p:nvSpPr>
            <p:cNvPr id="4" name="Rectangle 3"/>
            <p:cNvSpPr/>
            <p:nvPr/>
          </p:nvSpPr>
          <p:spPr bwMode="auto">
            <a:xfrm>
              <a:off x="8215766" y="2164438"/>
              <a:ext cx="1615042" cy="194755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302969" y="2444475"/>
            <a:ext cx="1489741" cy="2183607"/>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ctr"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691433" y="2444475"/>
            <a:ext cx="2727158" cy="218361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SP Platform</a:t>
            </a:r>
          </a:p>
        </p:txBody>
      </p:sp>
      <p:sp>
        <p:nvSpPr>
          <p:cNvPr id="7" name="Rectangle 6"/>
          <p:cNvSpPr/>
          <p:nvPr/>
        </p:nvSpPr>
        <p:spPr bwMode="auto">
          <a:xfrm>
            <a:off x="7875127" y="2842759"/>
            <a:ext cx="508693" cy="15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6521" tIns="186521" rIns="186521" bIns="46628" numCol="1" rtlCol="0" anchor="ctr" anchorCtr="0" compatLnSpc="1">
            <a:prstTxWarp prst="textNoShape">
              <a:avLst/>
            </a:prstTxWarp>
          </a:bodyPr>
          <a:lstStyle/>
          <a:p>
            <a:pPr defTabSz="932290" fontAlgn="base">
              <a:spcBef>
                <a:spcPct val="0"/>
              </a:spcBef>
              <a:spcAft>
                <a:spcPct val="0"/>
              </a:spcAft>
            </a:pPr>
            <a:r>
              <a:rPr lang="en-US" sz="2244"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418253" y="949846"/>
            <a:ext cx="8181692" cy="388198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027756" y="2173539"/>
            <a:ext cx="550425" cy="5107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en-US" sz="2448" b="1" dirty="0"/>
                <a:t>2</a:t>
              </a:r>
            </a:p>
          </p:txBody>
        </p:sp>
      </p:grpSp>
      <p:grpSp>
        <p:nvGrpSpPr>
          <p:cNvPr id="40" name="Group 39"/>
          <p:cNvGrpSpPr/>
          <p:nvPr/>
        </p:nvGrpSpPr>
        <p:grpSpPr>
          <a:xfrm>
            <a:off x="5067189" y="2170081"/>
            <a:ext cx="550425" cy="5107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3</a:t>
              </a:r>
              <a:endParaRPr lang="en-US" sz="2448" b="1" dirty="0"/>
            </a:p>
          </p:txBody>
        </p:sp>
      </p:grpSp>
      <p:grpSp>
        <p:nvGrpSpPr>
          <p:cNvPr id="43" name="Group 42"/>
          <p:cNvGrpSpPr/>
          <p:nvPr/>
        </p:nvGrpSpPr>
        <p:grpSpPr>
          <a:xfrm>
            <a:off x="7400688" y="4482355"/>
            <a:ext cx="550425" cy="5107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4</a:t>
              </a:r>
              <a:endParaRPr lang="en-US" sz="2448" b="1" dirty="0"/>
            </a:p>
          </p:txBody>
        </p:sp>
      </p:grpSp>
      <p:cxnSp>
        <p:nvCxnSpPr>
          <p:cNvPr id="13" name="Straight Arrow Connector 12"/>
          <p:cNvCxnSpPr/>
          <p:nvPr/>
        </p:nvCxnSpPr>
        <p:spPr>
          <a:xfrm flipV="1">
            <a:off x="8323261" y="4399152"/>
            <a:ext cx="22131" cy="698653"/>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V="1">
            <a:off x="8873684" y="4701134"/>
            <a:ext cx="693992" cy="396671"/>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955088" y="469165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2040"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194416" y="466609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107" y="2837801"/>
            <a:ext cx="1748631" cy="621736"/>
          </a:xfrm>
          <a:prstGeom prst="rect">
            <a:avLst/>
          </a:prstGeom>
        </p:spPr>
      </p:pic>
      <p:cxnSp>
        <p:nvCxnSpPr>
          <p:cNvPr id="22" name="Straight Connector 21"/>
          <p:cNvCxnSpPr/>
          <p:nvPr/>
        </p:nvCxnSpPr>
        <p:spPr>
          <a:xfrm>
            <a:off x="8323261" y="0"/>
            <a:ext cx="3960536" cy="6879463"/>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43624" y="2680866"/>
            <a:ext cx="1407767" cy="2843336"/>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1189584" y="4155360"/>
            <a:ext cx="1095342" cy="1095057"/>
          </a:xfrm>
          <a:prstGeom prst="rect">
            <a:avLst/>
          </a:prstGeom>
          <a:noFill/>
        </p:spPr>
      </p:pic>
      <p:grpSp>
        <p:nvGrpSpPr>
          <p:cNvPr id="34" name="Group 33"/>
          <p:cNvGrpSpPr/>
          <p:nvPr/>
        </p:nvGrpSpPr>
        <p:grpSpPr>
          <a:xfrm>
            <a:off x="351798" y="4628086"/>
            <a:ext cx="550425" cy="5107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1</a:t>
              </a:r>
              <a:endParaRPr lang="en-US" sz="2448" b="1" dirty="0"/>
            </a:p>
          </p:txBody>
        </p:sp>
      </p:grpSp>
      <p:pic>
        <p:nvPicPr>
          <p:cNvPr id="65" name="Picture 6" descr="\\MAGNUM\Projects\Microsoft\Cloud Power FY12\Design\ICONS_PNG\Professionals.png"/>
          <p:cNvPicPr>
            <a:picLocks noChangeAspect="1" noChangeArrowheads="1"/>
          </p:cNvPicPr>
          <p:nvPr/>
        </p:nvPicPr>
        <p:blipFill>
          <a:blip r:embed="rId7" cstate="print">
            <a:duotone>
              <a:prstClr val="black"/>
              <a:schemeClr val="accent4">
                <a:tint val="45000"/>
                <a:satMod val="400000"/>
              </a:schemeClr>
            </a:duotone>
          </a:blip>
          <a:srcRect/>
          <a:stretch>
            <a:fillRect/>
          </a:stretch>
        </p:blipFill>
        <p:spPr bwMode="auto">
          <a:xfrm>
            <a:off x="7724397" y="4992021"/>
            <a:ext cx="1752901" cy="1752444"/>
          </a:xfrm>
          <a:prstGeom prst="rect">
            <a:avLst/>
          </a:prstGeom>
          <a:noFill/>
        </p:spPr>
      </p:pic>
      <p:grpSp>
        <p:nvGrpSpPr>
          <p:cNvPr id="66" name="Group 65"/>
          <p:cNvGrpSpPr/>
          <p:nvPr/>
        </p:nvGrpSpPr>
        <p:grpSpPr>
          <a:xfrm>
            <a:off x="1937766" y="3756077"/>
            <a:ext cx="829652" cy="870289"/>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1"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69" name="TextBox 68"/>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74" name="Group 73"/>
          <p:cNvGrpSpPr/>
          <p:nvPr/>
        </p:nvGrpSpPr>
        <p:grpSpPr>
          <a:xfrm>
            <a:off x="10088972" y="2037601"/>
            <a:ext cx="829652" cy="870289"/>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9"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77" name="TextBox 76"/>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81" name="Group 80"/>
          <p:cNvGrpSpPr/>
          <p:nvPr/>
        </p:nvGrpSpPr>
        <p:grpSpPr>
          <a:xfrm>
            <a:off x="9674146" y="4004747"/>
            <a:ext cx="829652" cy="870289"/>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6"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84" name="TextBox 83"/>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46" name="Group 45"/>
          <p:cNvGrpSpPr/>
          <p:nvPr/>
        </p:nvGrpSpPr>
        <p:grpSpPr>
          <a:xfrm>
            <a:off x="10339863" y="4589617"/>
            <a:ext cx="550425" cy="5107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6</a:t>
              </a:r>
              <a:endParaRPr lang="en-US" sz="2448" b="1" dirty="0"/>
            </a:p>
          </p:txBody>
        </p:sp>
      </p:grpSp>
      <p:sp>
        <p:nvSpPr>
          <p:cNvPr id="16" name="Arc 15"/>
          <p:cNvSpPr/>
          <p:nvPr/>
        </p:nvSpPr>
        <p:spPr>
          <a:xfrm rot="21349604">
            <a:off x="6234721" y="1690869"/>
            <a:ext cx="4024754" cy="1286932"/>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0" name="Group 49"/>
          <p:cNvGrpSpPr/>
          <p:nvPr/>
        </p:nvGrpSpPr>
        <p:grpSpPr>
          <a:xfrm>
            <a:off x="7930158" y="1317570"/>
            <a:ext cx="550425" cy="5107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7</a:t>
              </a:r>
              <a:endParaRPr lang="en-US" sz="2448" b="1" dirty="0"/>
            </a:p>
          </p:txBody>
        </p:sp>
      </p:grpSp>
      <p:sp>
        <p:nvSpPr>
          <p:cNvPr id="17" name="Arc 16"/>
          <p:cNvSpPr/>
          <p:nvPr/>
        </p:nvSpPr>
        <p:spPr>
          <a:xfrm rot="11354069">
            <a:off x="2099668" y="4869280"/>
            <a:ext cx="5793890" cy="923674"/>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7" name="Group 56"/>
          <p:cNvGrpSpPr/>
          <p:nvPr/>
        </p:nvGrpSpPr>
        <p:grpSpPr>
          <a:xfrm>
            <a:off x="4315551" y="5660524"/>
            <a:ext cx="550425" cy="5107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5</a:t>
              </a:r>
              <a:endParaRPr lang="en-US" sz="2448" b="1" dirty="0"/>
            </a:p>
          </p:txBody>
        </p:sp>
      </p:grpSp>
      <p:cxnSp>
        <p:nvCxnSpPr>
          <p:cNvPr id="88" name="Straight Arrow Connector 87"/>
          <p:cNvCxnSpPr/>
          <p:nvPr/>
        </p:nvCxnSpPr>
        <p:spPr>
          <a:xfrm flipV="1">
            <a:off x="1590770" y="3568125"/>
            <a:ext cx="1624782" cy="2802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821972" y="3564379"/>
            <a:ext cx="587467"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7100898" y="3527210"/>
            <a:ext cx="5507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duotone>
              <a:prstClr val="black"/>
              <a:schemeClr val="accent4">
                <a:tint val="45000"/>
                <a:satMod val="400000"/>
              </a:schemeClr>
            </a:duotone>
          </a:blip>
          <a:stretch>
            <a:fillRect/>
          </a:stretch>
        </p:blipFill>
        <p:spPr bwMode="auto">
          <a:xfrm>
            <a:off x="-79131" y="2043480"/>
            <a:ext cx="1399269" cy="1398905"/>
          </a:xfrm>
          <a:prstGeom prst="rect">
            <a:avLst/>
          </a:prstGeom>
          <a:noFill/>
        </p:spPr>
      </p:pic>
    </p:spTree>
    <p:extLst>
      <p:ext uri="{BB962C8B-B14F-4D97-AF65-F5344CB8AC3E}">
        <p14:creationId xmlns:p14="http://schemas.microsoft.com/office/powerpoint/2010/main" val="1271427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APIs</a:t>
            </a:r>
            <a:endParaRPr lang="en-US" dirty="0"/>
          </a:p>
        </p:txBody>
      </p:sp>
    </p:spTree>
    <p:extLst>
      <p:ext uri="{BB962C8B-B14F-4D97-AF65-F5344CB8AC3E}">
        <p14:creationId xmlns:p14="http://schemas.microsoft.com/office/powerpoint/2010/main" val="315872512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66158" y="1668461"/>
            <a:ext cx="4337568" cy="2057401"/>
          </a:xfrm>
          <a:prstGeom prst="rect">
            <a:avLst/>
          </a:prstGeom>
        </p:spPr>
      </p:pic>
      <p:pic>
        <p:nvPicPr>
          <p:cNvPr id="5" name="Picture 4"/>
          <p:cNvPicPr>
            <a:picLocks noChangeAspect="1"/>
          </p:cNvPicPr>
          <p:nvPr/>
        </p:nvPicPr>
        <p:blipFill rotWithShape="1">
          <a:blip r:embed="rId4"/>
          <a:srcRect l="1653" t="18672" r="83780" b="44074"/>
          <a:stretch/>
        </p:blipFill>
        <p:spPr>
          <a:xfrm>
            <a:off x="6714721" y="1038943"/>
            <a:ext cx="4038600" cy="2904842"/>
          </a:xfrm>
          <a:prstGeom prst="rect">
            <a:avLst/>
          </a:prstGeom>
        </p:spPr>
      </p:pic>
      <p:pic>
        <p:nvPicPr>
          <p:cNvPr id="6" name="Picture 5"/>
          <p:cNvPicPr>
            <a:picLocks noChangeAspect="1"/>
          </p:cNvPicPr>
          <p:nvPr/>
        </p:nvPicPr>
        <p:blipFill rotWithShape="1">
          <a:blip r:embed="rId5"/>
          <a:srcRect l="16562" t="30741" r="66771" b="40874"/>
          <a:stretch/>
        </p:blipFill>
        <p:spPr>
          <a:xfrm>
            <a:off x="6219421" y="4288752"/>
            <a:ext cx="5029200" cy="240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46237" y="4117538"/>
            <a:ext cx="4086225" cy="2181225"/>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19</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94921" y="1211287"/>
            <a:ext cx="6492169" cy="5477768"/>
          </a:xfrm>
          <a:prstGeom prst="rect">
            <a:avLst/>
          </a:prstGeom>
          <a:ln w="3175">
            <a:solidFill>
              <a:schemeClr val="tx1"/>
            </a:solidFill>
          </a:ln>
        </p:spPr>
      </p:pic>
      <p:sp>
        <p:nvSpPr>
          <p:cNvPr id="6" name="Oval 5"/>
          <p:cNvSpPr/>
          <p:nvPr/>
        </p:nvSpPr>
        <p:spPr bwMode="auto">
          <a:xfrm>
            <a:off x="4023701" y="2045889"/>
            <a:ext cx="4754828" cy="109726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Intro</a:t>
            </a:r>
          </a:p>
          <a:p>
            <a:r>
              <a:rPr lang="en-US" dirty="0" smtClean="0"/>
              <a:t>Office 365 App Model</a:t>
            </a:r>
          </a:p>
          <a:p>
            <a:r>
              <a:rPr lang="en-US" dirty="0" smtClean="0"/>
              <a:t>Office 365 APIs</a:t>
            </a:r>
          </a:p>
          <a:p>
            <a:r>
              <a:rPr lang="en-US" dirty="0" smtClean="0"/>
              <a:t>Tools</a:t>
            </a:r>
          </a:p>
          <a:p>
            <a:r>
              <a:rPr lang="en-US" dirty="0" smtClean="0"/>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4638" y="1942799"/>
            <a:ext cx="4389136" cy="2923839"/>
          </a:xfrm>
        </p:spPr>
      </p:pic>
      <p:sp>
        <p:nvSpPr>
          <p:cNvPr id="5" name="Title 4"/>
          <p:cNvSpPr>
            <a:spLocks noGrp="1"/>
          </p:cNvSpPr>
          <p:nvPr>
            <p:ph type="title"/>
          </p:nvPr>
        </p:nvSpPr>
        <p:spPr/>
        <p:txBody>
          <a:bodyPr/>
          <a:lstStyle/>
          <a:p>
            <a:r>
              <a:rPr lang="en-US" dirty="0" smtClean="0"/>
              <a:t>Agenda slide</a:t>
            </a:r>
            <a:br>
              <a:rPr lang="en-US" dirty="0" smtClean="0"/>
            </a:br>
            <a:endParaRPr lang="en-US"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Office 365 APIs</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20</a:t>
            </a:fld>
            <a:endParaRPr lang="en-US" dirty="0">
              <a:gradFill>
                <a:gsLst>
                  <a:gs pos="100000">
                    <a:srgbClr val="797A7D"/>
                  </a:gs>
                  <a:gs pos="0">
                    <a:srgbClr val="797A7D"/>
                  </a:gs>
                </a:gsLst>
                <a:lin ang="5400000" scaled="0"/>
              </a:gradFill>
            </a:endParaRPr>
          </a:p>
        </p:txBody>
      </p:sp>
      <p:graphicFrame>
        <p:nvGraphicFramePr>
          <p:cNvPr id="5" name="Diagram 4"/>
          <p:cNvGraphicFramePr/>
          <p:nvPr>
            <p:extLst>
              <p:ext uri="{D42A27DB-BD31-4B8C-83A1-F6EECF244321}">
                <p14:modId xmlns:p14="http://schemas.microsoft.com/office/powerpoint/2010/main" val="1623109351"/>
              </p:ext>
            </p:extLst>
          </p:nvPr>
        </p:nvGraphicFramePr>
        <p:xfrm>
          <a:off x="914775" y="1302726"/>
          <a:ext cx="10881241" cy="5448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1380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The SharePoint </a:t>
            </a:r>
            <a:r>
              <a:rPr lang="en-US" dirty="0" smtClean="0">
                <a:gradFill>
                  <a:gsLst>
                    <a:gs pos="1250">
                      <a:schemeClr val="tx2"/>
                    </a:gs>
                    <a:gs pos="100000">
                      <a:schemeClr val="tx2"/>
                    </a:gs>
                  </a:gsLst>
                  <a:lin ang="5400000" scaled="0"/>
                </a:gradFill>
              </a:rPr>
              <a:t>Client APIs will work</a:t>
            </a:r>
            <a:endParaRPr lang="en-US" dirty="0">
              <a:gradFill>
                <a:gsLst>
                  <a:gs pos="1250">
                    <a:schemeClr val="tx2"/>
                  </a:gs>
                  <a:gs pos="100000">
                    <a:schemeClr val="tx2"/>
                  </a:gs>
                </a:gsLst>
                <a:lin ang="5400000" scaled="0"/>
              </a:gradFill>
            </a:endParaRPr>
          </a:p>
        </p:txBody>
      </p:sp>
      <p:grpSp>
        <p:nvGrpSpPr>
          <p:cNvPr id="7" name="Group 6"/>
          <p:cNvGrpSpPr/>
          <p:nvPr/>
        </p:nvGrpSpPr>
        <p:grpSpPr>
          <a:xfrm>
            <a:off x="2332038" y="1287462"/>
            <a:ext cx="7391399" cy="5181600"/>
            <a:chOff x="2332038" y="1287462"/>
            <a:chExt cx="7391399" cy="5181600"/>
          </a:xfrm>
        </p:grpSpPr>
        <p:sp>
          <p:nvSpPr>
            <p:cNvPr id="6" name="Rectangle 5"/>
            <p:cNvSpPr/>
            <p:nvPr/>
          </p:nvSpPr>
          <p:spPr bwMode="auto">
            <a:xfrm>
              <a:off x="2332038" y="1287462"/>
              <a:ext cx="7391399" cy="5181600"/>
            </a:xfrm>
            <a:prstGeom prst="rect">
              <a:avLst/>
            </a:prstGeom>
            <a:solidFill>
              <a:schemeClr val="bg1"/>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Right Arrow Callout 32"/>
            <p:cNvSpPr/>
            <p:nvPr/>
          </p:nvSpPr>
          <p:spPr>
            <a:xfrm rot="16200000">
              <a:off x="4129767" y="1785405"/>
              <a:ext cx="1976969" cy="5157826"/>
            </a:xfrm>
            <a:prstGeom prst="rightArrowCallout">
              <a:avLst>
                <a:gd name="adj1" fmla="val 46561"/>
                <a:gd name="adj2" fmla="val 34138"/>
                <a:gd name="adj3" fmla="val 25000"/>
                <a:gd name="adj4" fmla="val 62622"/>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smtClean="0">
                <a:ln>
                  <a:noFill/>
                </a:ln>
                <a:solidFill>
                  <a:prstClr val="white"/>
                </a:solidFill>
                <a:effectLst/>
                <a:uLnTx/>
                <a:uFillTx/>
                <a:latin typeface="Segoe UI"/>
                <a:ea typeface="+mn-ea"/>
                <a:cs typeface="+mn-cs"/>
              </a:endParaRPr>
            </a:p>
          </p:txBody>
        </p:sp>
        <p:sp>
          <p:nvSpPr>
            <p:cNvPr id="34" name="Rectangle 33"/>
            <p:cNvSpPr/>
            <p:nvPr/>
          </p:nvSpPr>
          <p:spPr>
            <a:xfrm>
              <a:off x="2644445"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JavaScript library</a:t>
              </a:r>
            </a:p>
          </p:txBody>
        </p:sp>
        <p:sp>
          <p:nvSpPr>
            <p:cNvPr id="35" name="Rectangle 34"/>
            <p:cNvSpPr/>
            <p:nvPr/>
          </p:nvSpPr>
          <p:spPr>
            <a:xfrm>
              <a:off x="4319877"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Silverlight library</a:t>
              </a:r>
            </a:p>
          </p:txBody>
        </p:sp>
        <p:sp>
          <p:nvSpPr>
            <p:cNvPr id="36" name="Rectangle 35"/>
            <p:cNvSpPr/>
            <p:nvPr/>
          </p:nvSpPr>
          <p:spPr>
            <a:xfrm>
              <a:off x="5995310"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.Net</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 CLR library</a:t>
              </a:r>
            </a:p>
          </p:txBody>
        </p:sp>
        <p:sp>
          <p:nvSpPr>
            <p:cNvPr id="37" name="Rectangle 36"/>
            <p:cNvSpPr/>
            <p:nvPr/>
          </p:nvSpPr>
          <p:spPr>
            <a:xfrm>
              <a:off x="2640912" y="5428979"/>
              <a:ext cx="6805427" cy="837982"/>
            </a:xfrm>
            <a:prstGeom prst="rect">
              <a:avLst/>
            </a:prstGeom>
            <a:solidFill>
              <a:schemeClr val="accent5"/>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Custom client </a:t>
              </a:r>
              <a:r>
                <a:rPr lang="en-US" sz="1866" kern="0" dirty="0">
                  <a:solidFill>
                    <a:srgbClr val="343434">
                      <a:lumMod val="75000"/>
                    </a:srgbClr>
                  </a:solidFill>
                  <a:latin typeface="Segoe UI"/>
                  <a:ea typeface="Segoe UI" pitchFamily="34" charset="0"/>
                  <a:cs typeface="Segoe UI" pitchFamily="34" charset="0"/>
                </a:rPr>
                <a:t>c</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ode</a:t>
              </a:r>
            </a:p>
          </p:txBody>
        </p:sp>
        <p:sp>
          <p:nvSpPr>
            <p:cNvPr id="38" name="Rectangle 37"/>
            <p:cNvSpPr/>
            <p:nvPr/>
          </p:nvSpPr>
          <p:spPr>
            <a:xfrm>
              <a:off x="2640912" y="2520636"/>
              <a:ext cx="6805427" cy="83798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_</a:t>
              </a: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api</a:t>
              </a:r>
              <a:endPar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endParaRPr>
            </a:p>
          </p:txBody>
        </p:sp>
        <p:sp>
          <p:nvSpPr>
            <p:cNvPr id="39" name="Rectangle 38"/>
            <p:cNvSpPr/>
            <p:nvPr/>
          </p:nvSpPr>
          <p:spPr>
            <a:xfrm>
              <a:off x="2640916" y="1454114"/>
              <a:ext cx="1340777"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Lists and libraries</a:t>
              </a:r>
            </a:p>
          </p:txBody>
        </p:sp>
        <p:sp>
          <p:nvSpPr>
            <p:cNvPr id="40" name="TextBox 39"/>
            <p:cNvSpPr txBox="1"/>
            <p:nvPr/>
          </p:nvSpPr>
          <p:spPr>
            <a:xfrm>
              <a:off x="4458024" y="3575824"/>
              <a:ext cx="1320456" cy="697322"/>
            </a:xfrm>
            <a:prstGeom prst="rect">
              <a:avLst/>
            </a:prstGeom>
            <a:noFill/>
            <a:ln>
              <a:noFill/>
            </a:ln>
          </p:spPr>
          <p:txBody>
            <a:bodyPr wrap="square" lIns="121872" tIns="60936" rIns="121872" bIns="60936" rtlCol="0">
              <a:spAutoFit/>
            </a:bodyPr>
            <a:lstStyle/>
            <a:p>
              <a:pPr algn="ctr" defTabSz="914181"/>
              <a:r>
                <a:rPr lang="en-US" sz="1866" dirty="0">
                  <a:solidFill>
                    <a:srgbClr val="343434">
                      <a:lumMod val="75000"/>
                    </a:srgbClr>
                  </a:solidFill>
                  <a:ea typeface="Segoe UI" pitchFamily="34" charset="0"/>
                  <a:cs typeface="Segoe UI" pitchFamily="34" charset="0"/>
                </a:rPr>
                <a:t>Execute </a:t>
              </a:r>
              <a:r>
                <a:rPr lang="en-US" sz="1866" dirty="0" smtClean="0">
                  <a:solidFill>
                    <a:srgbClr val="343434">
                      <a:lumMod val="75000"/>
                    </a:srgbClr>
                  </a:solidFill>
                  <a:ea typeface="Segoe UI" pitchFamily="34" charset="0"/>
                  <a:cs typeface="Segoe UI" pitchFamily="34" charset="0"/>
                </a:rPr>
                <a:t>query</a:t>
              </a:r>
              <a:endParaRPr lang="en-US" sz="1866" dirty="0">
                <a:solidFill>
                  <a:srgbClr val="343434">
                    <a:lumMod val="75000"/>
                  </a:srgbClr>
                </a:solidFill>
                <a:ea typeface="Segoe UI" pitchFamily="34" charset="0"/>
                <a:cs typeface="Segoe UI" pitchFamily="34" charset="0"/>
              </a:endParaRPr>
            </a:p>
          </p:txBody>
        </p:sp>
        <p:sp>
          <p:nvSpPr>
            <p:cNvPr id="41" name="Down Arrow 40"/>
            <p:cNvSpPr/>
            <p:nvPr/>
          </p:nvSpPr>
          <p:spPr>
            <a:xfrm rot="10800000">
              <a:off x="7872387" y="3388356"/>
              <a:ext cx="1354021" cy="1984918"/>
            </a:xfrm>
            <a:prstGeom prst="downArrow">
              <a:avLst>
                <a:gd name="adj1" fmla="val 50000"/>
                <a:gd name="adj2" fmla="val 53108"/>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white"/>
                </a:solidFill>
                <a:effectLst/>
                <a:uLnTx/>
                <a:uFillTx/>
                <a:latin typeface="Segoe UI"/>
                <a:ea typeface="+mn-ea"/>
                <a:cs typeface="+mn-cs"/>
              </a:endParaRPr>
            </a:p>
          </p:txBody>
        </p:sp>
        <p:sp>
          <p:nvSpPr>
            <p:cNvPr id="42" name="TextBox 41"/>
            <p:cNvSpPr txBox="1"/>
            <p:nvPr/>
          </p:nvSpPr>
          <p:spPr>
            <a:xfrm>
              <a:off x="7905953" y="3780808"/>
              <a:ext cx="1320456" cy="615505"/>
            </a:xfrm>
            <a:prstGeom prst="rect">
              <a:avLst/>
            </a:prstGeom>
            <a:noFill/>
            <a:ln>
              <a:noFill/>
            </a:ln>
          </p:spPr>
          <p:txBody>
            <a:bodyPr wrap="square" lIns="121872" tIns="60936" rIns="121872" bIns="60936" rtlCol="0">
              <a:spAutoFit/>
            </a:bodyPr>
            <a:lstStyle/>
            <a:p>
              <a:pPr marL="0" marR="0" lvl="0" indent="0" algn="ctr"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uLnTx/>
                  <a:uFillTx/>
                </a:rPr>
                <a:t>REST/ OData</a:t>
              </a:r>
            </a:p>
          </p:txBody>
        </p:sp>
        <p:sp>
          <p:nvSpPr>
            <p:cNvPr id="43" name="Rectangle 42"/>
            <p:cNvSpPr/>
            <p:nvPr/>
          </p:nvSpPr>
          <p:spPr>
            <a:xfrm>
              <a:off x="4110785" y="1454114"/>
              <a:ext cx="994042"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User profile</a:t>
              </a:r>
            </a:p>
          </p:txBody>
        </p:sp>
        <p:sp>
          <p:nvSpPr>
            <p:cNvPr id="44" name="Rectangle 43"/>
            <p:cNvSpPr/>
            <p:nvPr/>
          </p:nvSpPr>
          <p:spPr>
            <a:xfrm>
              <a:off x="5229374" y="1454114"/>
              <a:ext cx="92836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Search</a:t>
              </a:r>
            </a:p>
          </p:txBody>
        </p:sp>
        <p:sp>
          <p:nvSpPr>
            <p:cNvPr id="45" name="Rectangle 44"/>
            <p:cNvSpPr/>
            <p:nvPr/>
          </p:nvSpPr>
          <p:spPr>
            <a:xfrm>
              <a:off x="6287381" y="1454114"/>
              <a:ext cx="12431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Taxonomy</a:t>
              </a:r>
            </a:p>
          </p:txBody>
        </p:sp>
        <p:sp>
          <p:nvSpPr>
            <p:cNvPr id="46" name="Rectangle 45"/>
            <p:cNvSpPr/>
            <p:nvPr/>
          </p:nvSpPr>
          <p:spPr>
            <a:xfrm>
              <a:off x="7685589" y="1454114"/>
              <a:ext cx="8638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Feeds</a:t>
              </a:r>
            </a:p>
          </p:txBody>
        </p:sp>
        <p:sp>
          <p:nvSpPr>
            <p:cNvPr id="47" name="Rectangle 46"/>
            <p:cNvSpPr/>
            <p:nvPr/>
          </p:nvSpPr>
          <p:spPr>
            <a:xfrm>
              <a:off x="8679566" y="1454114"/>
              <a:ext cx="766773"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383127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MVC project demo</a:t>
            </a:r>
            <a:endParaRPr lang="en-US" dirty="0"/>
          </a:p>
        </p:txBody>
      </p:sp>
    </p:spTree>
    <p:extLst>
      <p:ext uri="{BB962C8B-B14F-4D97-AF65-F5344CB8AC3E}">
        <p14:creationId xmlns:p14="http://schemas.microsoft.com/office/powerpoint/2010/main" val="322977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8.1 project demo</a:t>
            </a:r>
            <a:endParaRPr lang="en-US" dirty="0"/>
          </a:p>
        </p:txBody>
      </p:sp>
    </p:spTree>
    <p:extLst>
      <p:ext uri="{BB962C8B-B14F-4D97-AF65-F5344CB8AC3E}">
        <p14:creationId xmlns:p14="http://schemas.microsoft.com/office/powerpoint/2010/main" val="15745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Cordova Project demo</a:t>
            </a:r>
            <a:endParaRPr lang="en-US" dirty="0"/>
          </a:p>
        </p:txBody>
      </p:sp>
    </p:spTree>
    <p:extLst>
      <p:ext uri="{BB962C8B-B14F-4D97-AF65-F5344CB8AC3E}">
        <p14:creationId xmlns:p14="http://schemas.microsoft.com/office/powerpoint/2010/main" val="73701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7086599" cy="4431983"/>
          </a:xfrm>
        </p:spPr>
        <p:txBody>
          <a:bodyPr/>
          <a:lstStyle/>
          <a:p>
            <a:pPr>
              <a:buFont typeface="Arial" panose="020B0604020202020204" pitchFamily="34" charset="0"/>
              <a:buChar char="•"/>
            </a:pPr>
            <a:r>
              <a:rPr lang="en-US" dirty="0"/>
              <a:t>Available </a:t>
            </a:r>
            <a:r>
              <a:rPr lang="en-US" b="1" i="1" dirty="0"/>
              <a:t>today</a:t>
            </a:r>
            <a:r>
              <a:rPr lang="en-US" dirty="0"/>
              <a:t> </a:t>
            </a:r>
            <a:r>
              <a:rPr lang="en-US" dirty="0">
                <a:hlinkClick r:id="rId2"/>
              </a:rPr>
              <a:t>on </a:t>
            </a:r>
            <a:r>
              <a:rPr lang="en-US" dirty="0" err="1">
                <a:hlinkClick r:id="rId2"/>
              </a:rPr>
              <a:t>GitHub</a:t>
            </a:r>
            <a:endParaRPr lang="en-US" dirty="0"/>
          </a:p>
          <a:p>
            <a:pPr>
              <a:buFont typeface="Arial" panose="020B0604020202020204" pitchFamily="34" charset="0"/>
              <a:buChar char="•"/>
            </a:pPr>
            <a:r>
              <a:rPr lang="en-US" dirty="0"/>
              <a:t>SDK for native Android apps that use Office 365 APIs</a:t>
            </a:r>
          </a:p>
          <a:p>
            <a:pPr>
              <a:buFont typeface="Arial" panose="020B0604020202020204" pitchFamily="34" charset="0"/>
              <a:buChar char="•"/>
            </a:pPr>
            <a:r>
              <a:rPr lang="en-US"/>
              <a:t>Handles </a:t>
            </a:r>
            <a:r>
              <a:rPr lang="en-US" smtClean="0"/>
              <a:t>files</a:t>
            </a:r>
            <a:r>
              <a:rPr lang="en-US" dirty="0"/>
              <a:t>, </a:t>
            </a:r>
            <a:r>
              <a:rPr lang="en-US" dirty="0" smtClean="0"/>
              <a:t>lists</a:t>
            </a:r>
            <a:r>
              <a:rPr lang="en-US" dirty="0"/>
              <a:t>, </a:t>
            </a:r>
            <a:r>
              <a:rPr lang="en-US" dirty="0" smtClean="0"/>
              <a:t>mail</a:t>
            </a:r>
            <a:r>
              <a:rPr lang="en-US" dirty="0"/>
              <a:t>, </a:t>
            </a:r>
            <a:r>
              <a:rPr lang="en-US" dirty="0" smtClean="0"/>
              <a:t/>
            </a:r>
            <a:br>
              <a:rPr lang="en-US" dirty="0" smtClean="0"/>
            </a:br>
            <a:r>
              <a:rPr lang="en-US" dirty="0" smtClean="0"/>
              <a:t>and </a:t>
            </a:r>
            <a:r>
              <a:rPr lang="en-US" dirty="0"/>
              <a:t>c</a:t>
            </a:r>
            <a:r>
              <a:rPr lang="en-US" dirty="0" smtClean="0"/>
              <a:t>alendar</a:t>
            </a:r>
            <a:endParaRPr lang="en-US" dirty="0"/>
          </a:p>
          <a:p>
            <a:pPr>
              <a:buFont typeface="Arial" panose="020B0604020202020204" pitchFamily="34" charset="0"/>
              <a:buChar char="•"/>
            </a:pPr>
            <a:r>
              <a:rPr lang="en-US" dirty="0"/>
              <a:t>Integrates with AD </a:t>
            </a:r>
            <a:r>
              <a:rPr lang="en-US" dirty="0" err="1" smtClean="0"/>
              <a:t>Auth</a:t>
            </a:r>
            <a:r>
              <a:rPr lang="en-US" dirty="0" smtClean="0"/>
              <a:t>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baseline="0" dirty="0" smtClean="0"/>
              <a:t>Office </a:t>
            </a:r>
            <a:r>
              <a:rPr lang="en-US" baseline="0" dirty="0"/>
              <a:t>365 </a:t>
            </a:r>
            <a:r>
              <a:rPr lang="en-US" dirty="0"/>
              <a:t>SDK for Android</a:t>
            </a:r>
          </a:p>
        </p:txBody>
      </p:sp>
      <p:pic>
        <p:nvPicPr>
          <p:cNvPr id="4"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760" y="1363662"/>
            <a:ext cx="3060354" cy="5074137"/>
          </a:xfrm>
          <a:prstGeom prst="rect">
            <a:avLst/>
          </a:prstGeom>
          <a:ln w="12700">
            <a:solidFill>
              <a:schemeClr val="tx1"/>
            </a:solidFill>
          </a:ln>
        </p:spPr>
      </p:pic>
    </p:spTree>
    <p:extLst>
      <p:ext uri="{BB962C8B-B14F-4D97-AF65-F5344CB8AC3E}">
        <p14:creationId xmlns:p14="http://schemas.microsoft.com/office/powerpoint/2010/main" val="17763997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Tree>
    <p:extLst>
      <p:ext uri="{BB962C8B-B14F-4D97-AF65-F5344CB8AC3E}">
        <p14:creationId xmlns:p14="http://schemas.microsoft.com/office/powerpoint/2010/main" val="6106696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672"/>
              <a:t>Enables remote development against the SharePoint farm</a:t>
            </a:r>
          </a:p>
          <a:p>
            <a:pPr lvl="1"/>
            <a:r>
              <a:rPr lang="en-US" sz="2040"/>
              <a:t>Also with on-premises deployments</a:t>
            </a:r>
            <a:endParaRPr lang="en-US" sz="2040" dirty="0"/>
          </a:p>
        </p:txBody>
      </p:sp>
      <p:pic>
        <p:nvPicPr>
          <p:cNvPr id="3" name="Picture 2"/>
          <p:cNvPicPr>
            <a:picLocks noChangeAspect="1"/>
          </p:cNvPicPr>
          <p:nvPr/>
        </p:nvPicPr>
        <p:blipFill>
          <a:blip r:embed="rId2"/>
          <a:stretch>
            <a:fillRect/>
          </a:stretch>
        </p:blipFill>
        <p:spPr>
          <a:xfrm>
            <a:off x="2994839" y="2518780"/>
            <a:ext cx="6445176" cy="4004399"/>
          </a:xfrm>
          <a:prstGeom prst="rect">
            <a:avLst/>
          </a:prstGeom>
          <a:ln>
            <a:solidFill>
              <a:schemeClr val="bg1">
                <a:lumMod val="85000"/>
              </a:schemeClr>
            </a:solidFill>
          </a:ln>
        </p:spPr>
      </p:pic>
    </p:spTree>
    <p:extLst>
      <p:ext uri="{BB962C8B-B14F-4D97-AF65-F5344CB8AC3E}">
        <p14:creationId xmlns:p14="http://schemas.microsoft.com/office/powerpoint/2010/main" val="35500706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701488" y="1448523"/>
            <a:ext cx="1705107" cy="1059386"/>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9137" y="2424191"/>
            <a:ext cx="4910592" cy="283700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918832" y="3830837"/>
            <a:ext cx="1705107" cy="1059386"/>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6043733" y="5165643"/>
            <a:ext cx="1705107" cy="1059386"/>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537" y="2886768"/>
            <a:ext cx="2353320" cy="1595451"/>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8016603" y="3060859"/>
            <a:ext cx="1678146" cy="1326882"/>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3</a:t>
                </a:r>
                <a:endParaRPr lang="en-US" sz="1836" b="1" dirty="0"/>
              </a:p>
            </p:txBody>
          </p:sp>
        </p:grpSp>
      </p:grpSp>
      <p:grpSp>
        <p:nvGrpSpPr>
          <p:cNvPr id="6" name="Group 5"/>
          <p:cNvGrpSpPr/>
          <p:nvPr/>
        </p:nvGrpSpPr>
        <p:grpSpPr>
          <a:xfrm>
            <a:off x="2243536" y="2229453"/>
            <a:ext cx="1548855" cy="1416041"/>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4" name="Group 3"/>
          <p:cNvGrpSpPr/>
          <p:nvPr/>
        </p:nvGrpSpPr>
        <p:grpSpPr>
          <a:xfrm>
            <a:off x="2176004" y="3516664"/>
            <a:ext cx="1658461" cy="13759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3" name="Group 2"/>
          <p:cNvGrpSpPr/>
          <p:nvPr/>
        </p:nvGrpSpPr>
        <p:grpSpPr>
          <a:xfrm>
            <a:off x="2700797" y="4768610"/>
            <a:ext cx="1547664" cy="1416041"/>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cxnSp>
        <p:nvCxnSpPr>
          <p:cNvPr id="170" name="Straight Arrow Connector 169"/>
          <p:cNvCxnSpPr/>
          <p:nvPr/>
        </p:nvCxnSpPr>
        <p:spPr>
          <a:xfrm flipV="1">
            <a:off x="4230221" y="3846038"/>
            <a:ext cx="907205" cy="91414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726400" y="3684493"/>
            <a:ext cx="1391138" cy="4781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98665" y="3101383"/>
            <a:ext cx="1588619" cy="396641"/>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87508" y="1980004"/>
            <a:ext cx="2982611" cy="1033171"/>
          </a:xfrm>
          <a:prstGeom prst="rect">
            <a:avLst/>
          </a:prstGeom>
        </p:spPr>
      </p:pic>
      <p:cxnSp>
        <p:nvCxnSpPr>
          <p:cNvPr id="176" name="Straight Arrow Connector 175"/>
          <p:cNvCxnSpPr/>
          <p:nvPr/>
        </p:nvCxnSpPr>
        <p:spPr>
          <a:xfrm flipH="1">
            <a:off x="6767094" y="2739199"/>
            <a:ext cx="401718" cy="33610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406995" y="3759276"/>
            <a:ext cx="499632" cy="1270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984529" y="4132611"/>
            <a:ext cx="728858" cy="532917"/>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302869" y="4361867"/>
            <a:ext cx="1444054" cy="1404779"/>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4</a:t>
                </a:r>
                <a:endParaRPr lang="en-US" sz="1836" b="1" dirty="0"/>
              </a:p>
            </p:txBody>
          </p:sp>
        </p:grpSp>
      </p:grpSp>
      <p:grpSp>
        <p:nvGrpSpPr>
          <p:cNvPr id="153" name="Group 152"/>
          <p:cNvGrpSpPr/>
          <p:nvPr/>
        </p:nvGrpSpPr>
        <p:grpSpPr>
          <a:xfrm>
            <a:off x="9553833" y="2041150"/>
            <a:ext cx="412926" cy="38318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2</a:t>
              </a:r>
              <a:endParaRPr lang="en-US" sz="1836" b="1" dirty="0"/>
            </a:p>
          </p:txBody>
        </p:sp>
      </p:grpSp>
    </p:spTree>
    <p:extLst>
      <p:ext uri="{BB962C8B-B14F-4D97-AF65-F5344CB8AC3E}">
        <p14:creationId xmlns:p14="http://schemas.microsoft.com/office/powerpoint/2010/main" val="61169843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794118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502" y="1408"/>
            <a:ext cx="12431473" cy="69917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Vision: Modernizing the Platform</a:t>
            </a:r>
            <a:endParaRPr lang="en-US" dirty="0"/>
          </a:p>
        </p:txBody>
      </p:sp>
      <p:sp>
        <p:nvSpPr>
          <p:cNvPr id="6" name="TextBox 5"/>
          <p:cNvSpPr txBox="1"/>
          <p:nvPr/>
        </p:nvSpPr>
        <p:spPr>
          <a:xfrm>
            <a:off x="1324059" y="1470628"/>
            <a:ext cx="1630337"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Today’s Market</a:t>
            </a:r>
          </a:p>
        </p:txBody>
      </p:sp>
      <p:sp>
        <p:nvSpPr>
          <p:cNvPr id="7" name="TextBox 6"/>
          <p:cNvSpPr txBox="1"/>
          <p:nvPr/>
        </p:nvSpPr>
        <p:spPr>
          <a:xfrm>
            <a:off x="5451822" y="1470628"/>
            <a:ext cx="1568538"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Today’s Trends</a:t>
            </a:r>
          </a:p>
        </p:txBody>
      </p:sp>
      <p:sp>
        <p:nvSpPr>
          <p:cNvPr id="8" name="TextBox 7"/>
          <p:cNvSpPr txBox="1"/>
          <p:nvPr/>
        </p:nvSpPr>
        <p:spPr>
          <a:xfrm>
            <a:off x="9317712" y="1470628"/>
            <a:ext cx="1548264"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Our Principles</a:t>
            </a:r>
          </a:p>
        </p:txBody>
      </p:sp>
      <p:pic>
        <p:nvPicPr>
          <p:cNvPr id="9" name="Picture 8"/>
          <p:cNvPicPr>
            <a:picLocks noChangeAspect="1"/>
          </p:cNvPicPr>
          <p:nvPr/>
        </p:nvPicPr>
        <p:blipFill>
          <a:blip r:embed="rId3"/>
          <a:stretch>
            <a:fillRect/>
          </a:stretch>
        </p:blipFill>
        <p:spPr>
          <a:xfrm>
            <a:off x="696835" y="2127958"/>
            <a:ext cx="2845238" cy="3787177"/>
          </a:xfrm>
          <a:prstGeom prst="rect">
            <a:avLst/>
          </a:prstGeom>
        </p:spPr>
      </p:pic>
      <p:pic>
        <p:nvPicPr>
          <p:cNvPr id="10" name="Picture 9"/>
          <p:cNvPicPr>
            <a:picLocks noChangeAspect="1"/>
          </p:cNvPicPr>
          <p:nvPr/>
        </p:nvPicPr>
        <p:blipFill>
          <a:blip r:embed="rId4"/>
          <a:stretch>
            <a:fillRect/>
          </a:stretch>
        </p:blipFill>
        <p:spPr>
          <a:xfrm>
            <a:off x="4557707" y="2055127"/>
            <a:ext cx="3321062" cy="3991102"/>
          </a:xfrm>
          <a:prstGeom prst="rect">
            <a:avLst/>
          </a:prstGeom>
        </p:spPr>
      </p:pic>
      <p:pic>
        <p:nvPicPr>
          <p:cNvPr id="11" name="Picture 10"/>
          <p:cNvPicPr>
            <a:picLocks noChangeAspect="1"/>
          </p:cNvPicPr>
          <p:nvPr/>
        </p:nvPicPr>
        <p:blipFill>
          <a:blip r:embed="rId5"/>
          <a:stretch>
            <a:fillRect/>
          </a:stretch>
        </p:blipFill>
        <p:spPr>
          <a:xfrm>
            <a:off x="8606063" y="2127958"/>
            <a:ext cx="2942345" cy="3845442"/>
          </a:xfrm>
          <a:prstGeom prst="rect">
            <a:avLst/>
          </a:prstGeom>
        </p:spPr>
      </p:pic>
    </p:spTree>
    <p:extLst>
      <p:ext uri="{BB962C8B-B14F-4D97-AF65-F5344CB8AC3E}">
        <p14:creationId xmlns:p14="http://schemas.microsoft.com/office/powerpoint/2010/main" val="1153464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1968"/>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dev.Office.com</a:t>
            </a:r>
            <a:endParaRPr lang="en-US" sz="5000"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5439977" y="2198612"/>
            <a:ext cx="6676167" cy="4795913"/>
          </a:xfrm>
          <a:prstGeom prst="rect">
            <a:avLst/>
          </a:prstGeom>
        </p:spPr>
      </p:pic>
      <p:sp>
        <p:nvSpPr>
          <p:cNvPr id="14" name="TextBox 13"/>
          <p:cNvSpPr txBox="1"/>
          <p:nvPr/>
        </p:nvSpPr>
        <p:spPr>
          <a:xfrm>
            <a:off x="2865437" y="982230"/>
            <a:ext cx="70104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One stop shop for Office Developer Platform</a:t>
            </a:r>
          </a:p>
        </p:txBody>
      </p:sp>
      <p:sp>
        <p:nvSpPr>
          <p:cNvPr id="5" name="TextBox 4"/>
          <p:cNvSpPr txBox="1"/>
          <p:nvPr/>
        </p:nvSpPr>
        <p:spPr>
          <a:xfrm>
            <a:off x="274637" y="2198612"/>
            <a:ext cx="3566186" cy="34932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Why</a:t>
            </a:r>
          </a:p>
          <a:p>
            <a:pPr>
              <a:lnSpc>
                <a:spcPct val="90000"/>
              </a:lnSpc>
              <a:spcAft>
                <a:spcPts val="600"/>
              </a:spcAft>
            </a:pPr>
            <a:r>
              <a:rPr lang="en-US" sz="2400" b="1" dirty="0" smtClean="0">
                <a:gradFill>
                  <a:gsLst>
                    <a:gs pos="2917">
                      <a:schemeClr val="tx1"/>
                    </a:gs>
                    <a:gs pos="30000">
                      <a:schemeClr val="tx1"/>
                    </a:gs>
                  </a:gsLst>
                  <a:lin ang="5400000" scaled="0"/>
                </a:gradFill>
              </a:rPr>
              <a:t>How</a:t>
            </a:r>
          </a:p>
          <a:p>
            <a:pPr>
              <a:lnSpc>
                <a:spcPct val="90000"/>
              </a:lnSpc>
              <a:spcAft>
                <a:spcPts val="600"/>
              </a:spcAft>
            </a:pPr>
            <a:r>
              <a:rPr lang="en-US" sz="2400" b="1" dirty="0" smtClean="0">
                <a:gradFill>
                  <a:gsLst>
                    <a:gs pos="2917">
                      <a:schemeClr val="tx1"/>
                    </a:gs>
                    <a:gs pos="30000">
                      <a:schemeClr val="tx1"/>
                    </a:gs>
                  </a:gsLst>
                  <a:lin ang="5400000" scaled="0"/>
                </a:gradFill>
              </a:rPr>
              <a:t>Migrate</a:t>
            </a: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b="1" dirty="0" smtClean="0">
                <a:gradFill>
                  <a:gsLst>
                    <a:gs pos="2917">
                      <a:schemeClr val="tx1"/>
                    </a:gs>
                    <a:gs pos="30000">
                      <a:schemeClr val="tx1"/>
                    </a:gs>
                  </a:gsLst>
                  <a:lin ang="5400000" scaled="0"/>
                </a:gradFill>
              </a:rPr>
              <a:t>API Reference</a:t>
            </a:r>
          </a:p>
          <a:p>
            <a:pPr>
              <a:lnSpc>
                <a:spcPct val="90000"/>
              </a:lnSpc>
              <a:spcAft>
                <a:spcPts val="600"/>
              </a:spcAft>
            </a:pPr>
            <a:r>
              <a:rPr lang="en-US" sz="2400" b="1" dirty="0">
                <a:gradFill>
                  <a:gsLst>
                    <a:gs pos="2917">
                      <a:schemeClr val="tx1"/>
                    </a:gs>
                    <a:gs pos="30000">
                      <a:schemeClr val="tx1"/>
                    </a:gs>
                  </a:gsLst>
                  <a:lin ang="5400000" scaled="0"/>
                </a:gradFill>
              </a:rPr>
              <a:t>Community</a:t>
            </a: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67773561"/>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43" y="296897"/>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a:gradFill>
                  <a:gsLst>
                    <a:gs pos="2917">
                      <a:srgbClr val="FFFFFF"/>
                    </a:gs>
                    <a:gs pos="30000">
                      <a:srgbClr val="FFFFFF"/>
                    </a:gs>
                  </a:gsLst>
                  <a:lin ang="5400000" scaled="0"/>
                </a:gradFill>
              </a:rPr>
              <a:t>b</a:t>
            </a:r>
            <a:r>
              <a:rPr lang="en-US" sz="5000" dirty="0" smtClean="0">
                <a:gradFill>
                  <a:gsLst>
                    <a:gs pos="2917">
                      <a:srgbClr val="FFFFFF"/>
                    </a:gs>
                    <a:gs pos="30000">
                      <a:srgbClr val="FFFFFF"/>
                    </a:gs>
                  </a:gsLst>
                  <a:lin ang="5400000" scaled="0"/>
                </a:gradFill>
              </a:rPr>
              <a:t>logs.office.com/</a:t>
            </a:r>
            <a:r>
              <a:rPr lang="en-US" sz="5000" dirty="0" err="1" smtClean="0">
                <a:gradFill>
                  <a:gsLst>
                    <a:gs pos="2917">
                      <a:srgbClr val="FFFFFF"/>
                    </a:gs>
                    <a:gs pos="30000">
                      <a:srgbClr val="FFFFFF"/>
                    </a:gs>
                  </a:gsLst>
                  <a:lin ang="5400000" scaled="0"/>
                </a:gradFill>
              </a:rPr>
              <a:t>dev</a:t>
            </a:r>
            <a:endParaRPr lang="en-US" sz="5000" dirty="0">
              <a:gradFill>
                <a:gsLst>
                  <a:gs pos="2917">
                    <a:srgbClr val="FFFFFF"/>
                  </a:gs>
                  <a:gs pos="30000">
                    <a:srgbClr val="FFFFFF"/>
                  </a:gs>
                </a:gsLst>
                <a:lin ang="5400000" scaled="0"/>
              </a:gradFill>
            </a:endParaRPr>
          </a:p>
        </p:txBody>
      </p:sp>
      <p:sp>
        <p:nvSpPr>
          <p:cNvPr id="5" name="TextBox 4"/>
          <p:cNvSpPr txBox="1"/>
          <p:nvPr/>
        </p:nvSpPr>
        <p:spPr>
          <a:xfrm>
            <a:off x="274637" y="1577043"/>
            <a:ext cx="3566186" cy="226523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Office 365 news</a:t>
            </a:r>
          </a:p>
          <a:p>
            <a:pPr>
              <a:lnSpc>
                <a:spcPct val="90000"/>
              </a:lnSpc>
              <a:spcAft>
                <a:spcPts val="600"/>
              </a:spcAft>
            </a:pPr>
            <a:r>
              <a:rPr lang="en-US" sz="2400" b="1" dirty="0" smtClean="0">
                <a:gradFill>
                  <a:gsLst>
                    <a:gs pos="2917">
                      <a:schemeClr val="tx1"/>
                    </a:gs>
                    <a:gs pos="30000">
                      <a:schemeClr val="tx1"/>
                    </a:gs>
                  </a:gsLst>
                  <a:lin ang="5400000" scaled="0"/>
                </a:gradFill>
              </a:rPr>
              <a:t>Dev announcements</a:t>
            </a:r>
          </a:p>
          <a:p>
            <a:pPr>
              <a:lnSpc>
                <a:spcPct val="90000"/>
              </a:lnSpc>
              <a:spcAft>
                <a:spcPts val="600"/>
              </a:spcAft>
            </a:pPr>
            <a:r>
              <a:rPr lang="en-US" sz="2400" b="1" dirty="0" smtClean="0">
                <a:gradFill>
                  <a:gsLst>
                    <a:gs pos="2917">
                      <a:schemeClr val="tx1"/>
                    </a:gs>
                    <a:gs pos="30000">
                      <a:schemeClr val="tx1"/>
                    </a:gs>
                  </a:gsLst>
                  <a:lin ang="5400000" scaled="0"/>
                </a:gradFill>
              </a:rPr>
              <a:t>Events</a:t>
            </a:r>
          </a:p>
          <a:p>
            <a:pPr>
              <a:lnSpc>
                <a:spcPct val="90000"/>
              </a:lnSpc>
              <a:spcAft>
                <a:spcPts val="600"/>
              </a:spcAft>
            </a:pPr>
            <a:r>
              <a:rPr lang="en-US" sz="2400" b="1" dirty="0" smtClean="0">
                <a:gradFill>
                  <a:gsLst>
                    <a:gs pos="2917">
                      <a:schemeClr val="tx1"/>
                    </a:gs>
                    <a:gs pos="30000">
                      <a:schemeClr val="tx1"/>
                    </a:gs>
                  </a:gsLst>
                  <a:lin ang="5400000" scaled="0"/>
                </a:gradFill>
              </a:rPr>
              <a:t>Garage Series videos</a:t>
            </a:r>
          </a:p>
          <a:p>
            <a:pPr>
              <a:lnSpc>
                <a:spcPct val="90000"/>
              </a:lnSpc>
              <a:spcAft>
                <a:spcPts val="600"/>
              </a:spcAft>
            </a:pPr>
            <a:r>
              <a:rPr lang="en-US" sz="2400" b="1" dirty="0" smtClean="0">
                <a:gradFill>
                  <a:gsLst>
                    <a:gs pos="2917">
                      <a:schemeClr val="tx1"/>
                    </a:gs>
                    <a:gs pos="30000">
                      <a:schemeClr val="tx1"/>
                    </a:gs>
                  </a:gsLst>
                  <a:lin ang="5400000" scaled="0"/>
                </a:gradFill>
              </a:rPr>
              <a:t>Weekly podcast</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120969" y="1570961"/>
            <a:ext cx="6766485" cy="14913599"/>
          </a:xfrm>
          <a:prstGeom prst="rect">
            <a:avLst/>
          </a:prstGeom>
        </p:spPr>
      </p:pic>
    </p:spTree>
    <p:extLst>
      <p:ext uri="{BB962C8B-B14F-4D97-AF65-F5344CB8AC3E}">
        <p14:creationId xmlns:p14="http://schemas.microsoft.com/office/powerpoint/2010/main" val="3938034342"/>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65777" y="1001753"/>
            <a:ext cx="6069564" cy="5243967"/>
          </a:xfrm>
          <a:prstGeom prst="rect">
            <a:avLst/>
          </a:prstGeom>
        </p:spPr>
      </p:pic>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aka.ms/</a:t>
            </a:r>
            <a:r>
              <a:rPr lang="en-US" sz="5000" dirty="0" err="1" smtClean="0">
                <a:gradFill>
                  <a:gsLst>
                    <a:gs pos="2917">
                      <a:srgbClr val="FFFFFF"/>
                    </a:gs>
                    <a:gs pos="30000">
                      <a:srgbClr val="FFFFFF"/>
                    </a:gs>
                  </a:gsLst>
                  <a:lin ang="5400000" scaled="0"/>
                </a:gradFill>
              </a:rPr>
              <a:t>OfficeDevPnP</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628172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dirty="0">
                <a:gradFill>
                  <a:gsLst>
                    <a:gs pos="2917">
                      <a:schemeClr val="tx1"/>
                    </a:gs>
                    <a:gs pos="30000">
                      <a:schemeClr val="tx1"/>
                    </a:gs>
                  </a:gsLst>
                  <a:lin ang="5400000" scaled="0"/>
                </a:gradFill>
              </a:rPr>
              <a:t>Providing App Model Patterns </a:t>
            </a: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r>
              <a:rPr lang="en-US" sz="2400" dirty="0" smtClean="0">
                <a:gradFill>
                  <a:gsLst>
                    <a:gs pos="2917">
                      <a:schemeClr val="tx1"/>
                    </a:gs>
                    <a:gs pos="30000">
                      <a:schemeClr val="tx1"/>
                    </a:gs>
                  </a:gsLst>
                  <a:lin ang="5400000" scaled="0"/>
                </a:gradFill>
              </a:rPr>
              <a:t>for </a:t>
            </a:r>
            <a:r>
              <a:rPr lang="en-US" sz="2400" dirty="0">
                <a:gradFill>
                  <a:gsLst>
                    <a:gs pos="2917">
                      <a:schemeClr val="tx1"/>
                    </a:gs>
                    <a:gs pos="30000">
                      <a:schemeClr val="tx1"/>
                    </a:gs>
                  </a:gsLst>
                  <a:lin ang="5400000" scaled="0"/>
                </a:gradFill>
              </a:rPr>
              <a:t>common Full Trust Code </a:t>
            </a:r>
            <a:r>
              <a:rPr lang="en-US" sz="2400" dirty="0" smtClean="0">
                <a:gradFill>
                  <a:gsLst>
                    <a:gs pos="2917">
                      <a:schemeClr val="tx1"/>
                    </a:gs>
                    <a:gs pos="30000">
                      <a:schemeClr val="tx1"/>
                    </a:gs>
                  </a:gsLst>
                  <a:lin ang="5400000" scaled="0"/>
                </a:gradFill>
              </a:rPr>
              <a:t>scenarios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30+ Visual Studio Projects</a:t>
            </a:r>
          </a:p>
          <a:p>
            <a:pPr>
              <a:lnSpc>
                <a:spcPct val="90000"/>
              </a:lnSpc>
              <a:spcAft>
                <a:spcPts val="600"/>
              </a:spcAft>
            </a:pPr>
            <a:r>
              <a:rPr lang="en-US" sz="2400" b="1" dirty="0" smtClean="0">
                <a:gradFill>
                  <a:gsLst>
                    <a:gs pos="2917">
                      <a:schemeClr val="tx1"/>
                    </a:gs>
                    <a:gs pos="30000">
                      <a:schemeClr val="tx1"/>
                    </a:gs>
                  </a:gsLst>
                  <a:lin ang="5400000" scaled="0"/>
                </a:gradFill>
              </a:rPr>
              <a:t>Common scenarios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Branding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Site Provisioning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Remote Event Receivers </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Large file support</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Taxonomy driven navigation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And much more…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Open source coming soon!</a:t>
            </a:r>
          </a:p>
        </p:txBody>
      </p:sp>
    </p:spTree>
    <p:extLst>
      <p:ext uri="{BB962C8B-B14F-4D97-AF65-F5344CB8AC3E}">
        <p14:creationId xmlns:p14="http://schemas.microsoft.com/office/powerpoint/2010/main" val="3079250142"/>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Github.com/</a:t>
            </a:r>
            <a:r>
              <a:rPr lang="en-US" sz="5000" dirty="0" err="1" smtClean="0">
                <a:gradFill>
                  <a:gsLst>
                    <a:gs pos="2917">
                      <a:srgbClr val="FFFFFF"/>
                    </a:gs>
                    <a:gs pos="30000">
                      <a:srgbClr val="FFFFFF"/>
                    </a:gs>
                  </a:gsLst>
                  <a:lin ang="5400000" scaled="0"/>
                </a:gradFill>
              </a:rPr>
              <a:t>OfficeDev</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587237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SDKs</a:t>
            </a:r>
          </a:p>
          <a:p>
            <a:pPr>
              <a:lnSpc>
                <a:spcPct val="90000"/>
              </a:lnSpc>
              <a:spcAft>
                <a:spcPts val="600"/>
              </a:spcAft>
            </a:pPr>
            <a:r>
              <a:rPr lang="en-US" sz="2400" dirty="0" smtClean="0">
                <a:gradFill>
                  <a:gsLst>
                    <a:gs pos="2917">
                      <a:schemeClr val="tx1"/>
                    </a:gs>
                    <a:gs pos="30000">
                      <a:schemeClr val="tx1"/>
                    </a:gs>
                  </a:gsLst>
                  <a:lin ang="5400000" scaled="0"/>
                </a:gradFill>
              </a:rPr>
              <a:t>Android SDK</a:t>
            </a: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marL="809271" lvl="1"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WikiPedia</a:t>
            </a:r>
            <a:r>
              <a:rPr lang="en-US" sz="2400" dirty="0" smtClean="0">
                <a:gradFill>
                  <a:gsLst>
                    <a:gs pos="2917">
                      <a:schemeClr val="tx1"/>
                    </a:gs>
                    <a:gs pos="30000">
                      <a:schemeClr val="tx1"/>
                    </a:gs>
                  </a:gsLst>
                  <a:lin ang="5400000" scaled="0"/>
                </a:gradFill>
              </a:rPr>
              <a:t> App for Word</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Coming soon…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Campaign Manager for Android</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Expense Manager for Windows 8</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Research Manager </a:t>
            </a:r>
            <a:r>
              <a:rPr lang="en-US" sz="2400" dirty="0" err="1" smtClean="0">
                <a:gradFill>
                  <a:gsLst>
                    <a:gs pos="2917">
                      <a:schemeClr val="tx1"/>
                    </a:gs>
                    <a:gs pos="30000">
                      <a:schemeClr val="tx1"/>
                    </a:gs>
                  </a:gsLst>
                  <a:lin ang="5400000" scaled="0"/>
                </a:gradFill>
              </a:rPr>
              <a:t>inc.</a:t>
            </a:r>
            <a:r>
              <a:rPr lang="en-US" sz="2400" dirty="0" smtClean="0">
                <a:gradFill>
                  <a:gsLst>
                    <a:gs pos="2917">
                      <a:schemeClr val="tx1"/>
                    </a:gs>
                    <a:gs pos="30000">
                      <a:schemeClr val="tx1"/>
                    </a:gs>
                  </a:gsLst>
                  <a:lin ang="5400000" scaled="0"/>
                </a:gradFill>
              </a:rPr>
              <a:t> AngularJS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Building Snippets for Word</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884128" y="987920"/>
            <a:ext cx="6557353" cy="4254282"/>
          </a:xfrm>
          <a:prstGeom prst="rect">
            <a:avLst/>
          </a:prstGeom>
        </p:spPr>
      </p:pic>
    </p:spTree>
    <p:extLst>
      <p:ext uri="{BB962C8B-B14F-4D97-AF65-F5344CB8AC3E}">
        <p14:creationId xmlns:p14="http://schemas.microsoft.com/office/powerpoint/2010/main" val="3632621079"/>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2186" y="1010685"/>
            <a:ext cx="2332115" cy="4973181"/>
          </a:xfrm>
          <a:prstGeom prst="rect">
            <a:avLst/>
          </a:prstGeom>
          <a:solidFill>
            <a:schemeClr val="bg2">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useBgFill="1">
        <p:nvSpPr>
          <p:cNvPr id="4" name="TopMask"/>
          <p:cNvSpPr/>
          <p:nvPr/>
        </p:nvSpPr>
        <p:spPr bwMode="auto">
          <a:xfrm>
            <a:off x="4896707" y="503"/>
            <a:ext cx="2643065" cy="23311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83" tIns="46591" rIns="93183" bIns="46591" numCol="1" rtlCol="0" anchor="ctr" anchorCtr="0" compatLnSpc="1">
            <a:prstTxWarp prst="textNoShape">
              <a:avLst/>
            </a:prstTxWarp>
          </a:bodyPr>
          <a:lstStyle/>
          <a:p>
            <a:pPr algn="ctr" defTabSz="931508" fontAlgn="base">
              <a:spcBef>
                <a:spcPct val="0"/>
              </a:spcBef>
              <a:spcAft>
                <a:spcPct val="0"/>
              </a:spcAft>
            </a:pPr>
            <a:endParaRPr lang="en-US" sz="2200" dirty="0" err="1">
              <a:gradFill>
                <a:gsLst>
                  <a:gs pos="0">
                    <a:srgbClr val="FFFFFF"/>
                  </a:gs>
                  <a:gs pos="100000">
                    <a:srgbClr val="FFFFFF"/>
                  </a:gs>
                </a:gsLst>
                <a:lin ang="5400000" scaled="0"/>
              </a:gradFill>
              <a:latin typeface="Segoe Pro" pitchFamily="34" charset="0"/>
            </a:endParaRPr>
          </a:p>
        </p:txBody>
      </p:sp>
      <p:sp useBgFill="1">
        <p:nvSpPr>
          <p:cNvPr id="5" name="Bottom Mask"/>
          <p:cNvSpPr/>
          <p:nvPr/>
        </p:nvSpPr>
        <p:spPr bwMode="auto">
          <a:xfrm>
            <a:off x="4896707" y="4662852"/>
            <a:ext cx="2643065" cy="233117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83" tIns="46591" rIns="93183" bIns="46591" numCol="1" rtlCol="0" anchor="ctr" anchorCtr="0" compatLnSpc="1">
            <a:prstTxWarp prst="textNoShape">
              <a:avLst/>
            </a:prstTxWarp>
          </a:bodyPr>
          <a:lstStyle/>
          <a:p>
            <a:pPr algn="ctr" defTabSz="931508" fontAlgn="base">
              <a:spcBef>
                <a:spcPct val="0"/>
              </a:spcBef>
              <a:spcAft>
                <a:spcPct val="0"/>
              </a:spcAft>
            </a:pPr>
            <a:endParaRPr lang="en-US" sz="2200" dirty="0" err="1">
              <a:gradFill>
                <a:gsLst>
                  <a:gs pos="0">
                    <a:srgbClr val="FFFFFF"/>
                  </a:gs>
                  <a:gs pos="100000">
                    <a:srgbClr val="FFFFFF"/>
                  </a:gs>
                </a:gsLst>
                <a:lin ang="5400000" scaled="0"/>
              </a:gradFill>
              <a:latin typeface="Segoe Pro" pitchFamily="34" charset="0"/>
            </a:endParaRPr>
          </a:p>
        </p:txBody>
      </p:sp>
      <p:sp>
        <p:nvSpPr>
          <p:cNvPr id="50" name="Rectangle 49"/>
          <p:cNvSpPr/>
          <p:nvPr/>
        </p:nvSpPr>
        <p:spPr bwMode="auto">
          <a:xfrm>
            <a:off x="2514874" y="2329711"/>
            <a:ext cx="2332115" cy="2331177"/>
          </a:xfrm>
          <a:prstGeom prst="rect">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51" name="Rectangle 50"/>
          <p:cNvSpPr/>
          <p:nvPr/>
        </p:nvSpPr>
        <p:spPr bwMode="auto">
          <a:xfrm>
            <a:off x="7592138" y="2329711"/>
            <a:ext cx="2332115" cy="2331177"/>
          </a:xfrm>
          <a:prstGeom prst="rect">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49" name="Rectangle 48"/>
          <p:cNvSpPr/>
          <p:nvPr/>
        </p:nvSpPr>
        <p:spPr bwMode="auto">
          <a:xfrm>
            <a:off x="5052186" y="2331679"/>
            <a:ext cx="2332115" cy="2331177"/>
          </a:xfrm>
          <a:prstGeom prst="rect">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61" name="Freeform 73"/>
          <p:cNvSpPr>
            <a:spLocks noEditPoints="1"/>
          </p:cNvSpPr>
          <p:nvPr/>
        </p:nvSpPr>
        <p:spPr bwMode="auto">
          <a:xfrm>
            <a:off x="8346488" y="3071833"/>
            <a:ext cx="825769" cy="939515"/>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bg2"/>
          </a:solidFill>
          <a:ln>
            <a:noFill/>
          </a:ln>
        </p:spPr>
        <p:txBody>
          <a:bodyPr vert="horz" wrap="square" lIns="93185" tIns="46591" rIns="93185" bIns="46591" numCol="1" anchor="t" anchorCtr="0" compatLnSpc="1">
            <a:prstTxWarp prst="textNoShape">
              <a:avLst/>
            </a:prstTxWarp>
          </a:bodyPr>
          <a:lstStyle/>
          <a:p>
            <a:pPr defTabSz="932597"/>
            <a:endParaRPr lang="en-US" dirty="0">
              <a:solidFill>
                <a:srgbClr val="292929"/>
              </a:solidFill>
              <a:latin typeface="Segoe Pro" pitchFamily="34" charset="0"/>
            </a:endParaRPr>
          </a:p>
        </p:txBody>
      </p:sp>
      <p:sp>
        <p:nvSpPr>
          <p:cNvPr id="35" name="Office Logo"/>
          <p:cNvSpPr>
            <a:spLocks/>
          </p:cNvSpPr>
          <p:nvPr/>
        </p:nvSpPr>
        <p:spPr bwMode="auto">
          <a:xfrm>
            <a:off x="5601339" y="2786447"/>
            <a:ext cx="1214190" cy="1451040"/>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bwMode="auto">
          <a:xfrm>
            <a:off x="885" y="501"/>
            <a:ext cx="12434711" cy="69935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1" tIns="46591" rIns="46591" bIns="46591" numCol="1" spcCol="0" rtlCol="0" fromWordArt="0" anchor="ctr" anchorCtr="0" forceAA="0" compatLnSpc="1">
            <a:prstTxWarp prst="textNoShape">
              <a:avLst/>
            </a:prstTxWarp>
            <a:noAutofit/>
          </a:bodyPr>
          <a:lstStyle/>
          <a:p>
            <a:pPr algn="ctr" defTabSz="931508" fontAlgn="base">
              <a:spcBef>
                <a:spcPct val="0"/>
              </a:spcBef>
              <a:spcAft>
                <a:spcPct val="0"/>
              </a:spcAft>
            </a:pPr>
            <a:endParaRPr lang="en-US" dirty="0" err="1">
              <a:gradFill>
                <a:gsLst>
                  <a:gs pos="0">
                    <a:srgbClr val="FFFFFF"/>
                  </a:gs>
                  <a:gs pos="100000">
                    <a:srgbClr val="FFFFFF"/>
                  </a:gs>
                </a:gsLst>
                <a:lin ang="5400000" scaled="0"/>
              </a:gradFill>
              <a:latin typeface="Segoe Pro" pitchFamily="34" charset="0"/>
              <a:ea typeface="Segoe UI" pitchFamily="34" charset="0"/>
              <a:cs typeface="Segoe UI" pitchFamily="34" charset="0"/>
            </a:endParaRPr>
          </a:p>
        </p:txBody>
      </p:sp>
      <p:sp>
        <p:nvSpPr>
          <p:cNvPr id="89" name="innovation"/>
          <p:cNvSpPr>
            <a:spLocks noGrp="1"/>
          </p:cNvSpPr>
          <p:nvPr/>
        </p:nvSpPr>
        <p:spPr>
          <a:xfrm>
            <a:off x="3564435" y="1205648"/>
            <a:ext cx="1931185"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1815">
              <a:tabLst>
                <a:tab pos="3081789" algn="l"/>
                <a:tab pos="3908452" algn="l"/>
              </a:tabLst>
            </a:pPr>
            <a:r>
              <a:rPr lang="en-US" sz="6600" b="0" dirty="0" smtClean="0">
                <a:gradFill>
                  <a:gsLst>
                    <a:gs pos="2917">
                      <a:srgbClr val="FFFFFF"/>
                    </a:gs>
                    <a:gs pos="30000">
                      <a:srgbClr val="FFFFFF"/>
                    </a:gs>
                  </a:gsLst>
                  <a:lin ang="5400000" scaled="0"/>
                </a:gradFill>
              </a:rPr>
              <a:t>Dev.</a:t>
            </a:r>
            <a:endParaRPr sz="6099" b="0" spc="-163" dirty="0">
              <a:noFill/>
              <a:latin typeface="Segoe Pro Light" pitchFamily="34" charset="0"/>
            </a:endParaRPr>
          </a:p>
        </p:txBody>
      </p:sp>
      <p:sp>
        <p:nvSpPr>
          <p:cNvPr id="90" name="differentiation"/>
          <p:cNvSpPr>
            <a:spLocks noGrp="1"/>
          </p:cNvSpPr>
          <p:nvPr/>
        </p:nvSpPr>
        <p:spPr>
          <a:xfrm>
            <a:off x="6700430" y="1205648"/>
            <a:ext cx="2459807"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defTabSz="932563">
              <a:spcAft>
                <a:spcPts val="600"/>
              </a:spcAft>
            </a:pPr>
            <a:r>
              <a:rPr lang="en-US" sz="6600" b="0" dirty="0" smtClean="0">
                <a:gradFill>
                  <a:gsLst>
                    <a:gs pos="2917">
                      <a:srgbClr val="FFFFFF"/>
                    </a:gs>
                    <a:gs pos="30000">
                      <a:srgbClr val="FFFFFF"/>
                    </a:gs>
                  </a:gsLst>
                  <a:lin ang="5400000" scaled="0"/>
                </a:gradFill>
              </a:rPr>
              <a:t>.</a:t>
            </a:r>
            <a:r>
              <a:rPr lang="en-US" sz="6600" b="0" dirty="0">
                <a:gradFill>
                  <a:gsLst>
                    <a:gs pos="2917">
                      <a:srgbClr val="FFFFFF"/>
                    </a:gs>
                    <a:gs pos="30000">
                      <a:srgbClr val="FFFFFF"/>
                    </a:gs>
                  </a:gsLst>
                  <a:lin ang="5400000" scaled="0"/>
                </a:gradFill>
              </a:rPr>
              <a:t>com</a:t>
            </a:r>
          </a:p>
        </p:txBody>
      </p:sp>
      <p:sp>
        <p:nvSpPr>
          <p:cNvPr id="44" name="and"/>
          <p:cNvSpPr>
            <a:spLocks noGrp="1"/>
          </p:cNvSpPr>
          <p:nvPr/>
        </p:nvSpPr>
        <p:spPr>
          <a:xfrm>
            <a:off x="5062160" y="1205648"/>
            <a:ext cx="2460423"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1815">
              <a:tabLst>
                <a:tab pos="3081789" algn="l"/>
                <a:tab pos="3908452" algn="l"/>
              </a:tabLst>
            </a:pPr>
            <a:r>
              <a:rPr lang="en-US" sz="6600" b="0" dirty="0" smtClean="0">
                <a:gradFill>
                  <a:gsLst>
                    <a:gs pos="2917">
                      <a:srgbClr val="FFFFFF"/>
                    </a:gs>
                    <a:gs pos="30000">
                      <a:srgbClr val="FFFFFF"/>
                    </a:gs>
                  </a:gsLst>
                  <a:lin ang="5400000" scaled="0"/>
                </a:gradFill>
              </a:rPr>
              <a:t>Office</a:t>
            </a:r>
            <a:endParaRPr sz="6099" b="0" spc="-163" dirty="0">
              <a:noFill/>
              <a:latin typeface="Segoe Pro Light" pitchFamily="34" charset="0"/>
            </a:endParaRPr>
          </a:p>
        </p:txBody>
      </p:sp>
      <p:sp>
        <p:nvSpPr>
          <p:cNvPr id="36" name="Globe"/>
          <p:cNvSpPr>
            <a:spLocks noEditPoints="1"/>
          </p:cNvSpPr>
          <p:nvPr/>
        </p:nvSpPr>
        <p:spPr bwMode="auto">
          <a:xfrm>
            <a:off x="3217980" y="3089984"/>
            <a:ext cx="917349" cy="917349"/>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37" name="TextBox 36"/>
          <p:cNvSpPr txBox="1"/>
          <p:nvPr/>
        </p:nvSpPr>
        <p:spPr>
          <a:xfrm>
            <a:off x="3310329" y="4870855"/>
            <a:ext cx="618450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FFFFFF"/>
                    </a:gs>
                    <a:gs pos="30000">
                      <a:srgbClr val="FFFFFF"/>
                    </a:gs>
                  </a:gsLst>
                  <a:lin ang="5400000" scaled="0"/>
                </a:gradFill>
                <a:latin typeface="+mj-lt"/>
              </a:rPr>
              <a:t>One stop shop for Office Developer Platform</a:t>
            </a:r>
          </a:p>
        </p:txBody>
      </p:sp>
      <p:grpSp>
        <p:nvGrpSpPr>
          <p:cNvPr id="38" name="Group 37"/>
          <p:cNvGrpSpPr/>
          <p:nvPr/>
        </p:nvGrpSpPr>
        <p:grpSpPr>
          <a:xfrm>
            <a:off x="0" y="-1"/>
            <a:ext cx="12436475" cy="6994525"/>
            <a:chOff x="0" y="-1"/>
            <a:chExt cx="12436475" cy="6994525"/>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2"/>
            <a:stretch>
              <a:fillRect/>
            </a:stretch>
          </p:blipFill>
          <p:spPr>
            <a:xfrm>
              <a:off x="1403956" y="-1"/>
              <a:ext cx="9736752" cy="6994525"/>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78874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84921E-6 L 0 0.33303 " pathEditMode="relative" rAng="0" ptsTypes="AA">
                                      <p:cBhvr>
                                        <p:cTn id="130" dur="600" fill="hold"/>
                                        <p:tgtEl>
                                          <p:spTgt spid="5"/>
                                        </p:tgtEl>
                                        <p:attrNameLst>
                                          <p:attrName>ppt_x</p:attrName>
                                          <p:attrName>ppt_y</p:attrName>
                                        </p:attrNameLst>
                                      </p:cBhvr>
                                      <p:rCtr x="0" y="16651"/>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12 -2.35588E-6 L -2.84146E-6 -2.35588E-6 " pathEditMode="relative" rAng="0" ptsTypes="AA">
                                      <p:cBhvr>
                                        <p:cTn id="180" dur="1000" fill="hold"/>
                                        <p:tgtEl>
                                          <p:spTgt spid="38"/>
                                        </p:tgtEl>
                                        <p:attrNameLst>
                                          <p:attrName>ppt_x</p:attrName>
                                          <p:attrName>ppt_y</p:attrName>
                                        </p:attrNameLst>
                                      </p:cBhvr>
                                      <p:rCtr x="1200"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48233" y="919194"/>
            <a:ext cx="2115629" cy="2115629"/>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18"/>
            <a:endParaRPr lang="en-US" sz="1770" dirty="0">
              <a:solidFill>
                <a:srgbClr val="FFFFFF"/>
              </a:solidFill>
            </a:endParaRPr>
          </a:p>
        </p:txBody>
      </p:sp>
      <p:sp>
        <p:nvSpPr>
          <p:cNvPr id="18" name="Oval 17"/>
          <p:cNvSpPr/>
          <p:nvPr/>
        </p:nvSpPr>
        <p:spPr bwMode="gray">
          <a:xfrm>
            <a:off x="1514019" y="1284980"/>
            <a:ext cx="1384057" cy="1384057"/>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18"/>
            <a:endParaRPr lang="en-US" sz="1770" dirty="0">
              <a:solidFill>
                <a:srgbClr val="FFFFFF"/>
              </a:solidFill>
            </a:endParaRPr>
          </a:p>
        </p:txBody>
      </p:sp>
      <p:pic>
        <p:nvPicPr>
          <p:cNvPr id="16" name="Picture 15"/>
          <p:cNvPicPr>
            <a:picLocks noChangeAspect="1"/>
          </p:cNvPicPr>
          <p:nvPr/>
        </p:nvPicPr>
        <p:blipFill>
          <a:blip r:embed="rId3"/>
          <a:stretch>
            <a:fillRect/>
          </a:stretch>
        </p:blipFill>
        <p:spPr bwMode="gray">
          <a:xfrm>
            <a:off x="1657957" y="1594197"/>
            <a:ext cx="1085280" cy="67633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21" y="3034824"/>
            <a:ext cx="4231818" cy="3221150"/>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4934" y="3475722"/>
            <a:ext cx="4159205" cy="1513451"/>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136070" y="3111790"/>
            <a:ext cx="3636220" cy="1008812"/>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36069" y="2275778"/>
            <a:ext cx="4118929" cy="1779854"/>
          </a:xfrm>
          <a:prstGeom prst="rect">
            <a:avLst/>
          </a:prstGeom>
        </p:spPr>
      </p:pic>
      <p:sp>
        <p:nvSpPr>
          <p:cNvPr id="23" name="TextBox 22"/>
          <p:cNvSpPr txBox="1"/>
          <p:nvPr/>
        </p:nvSpPr>
        <p:spPr>
          <a:xfrm>
            <a:off x="4567585" y="887313"/>
            <a:ext cx="7299504" cy="1149918"/>
          </a:xfrm>
          <a:prstGeom prst="rect">
            <a:avLst/>
          </a:prstGeom>
          <a:noFill/>
        </p:spPr>
        <p:txBody>
          <a:bodyPr wrap="square" lIns="182854" tIns="146283" rIns="182854" bIns="182854" rtlCol="0" anchor="t">
            <a:noAutofit/>
          </a:bodyPr>
          <a:lstStyle/>
          <a:p>
            <a:pPr defTabSz="577881"/>
            <a:r>
              <a:rPr lang="en-US" sz="3999" dirty="0">
                <a:solidFill>
                  <a:srgbClr val="99CA53"/>
                </a:solidFill>
                <a:latin typeface="Segoe UI Light" panose="020B0502040204020203" pitchFamily="34" charset="0"/>
                <a:cs typeface="Segoe UI Light" panose="020B0502040204020203" pitchFamily="34" charset="0"/>
              </a:rPr>
              <a:t>Explore</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our </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MSDN Library</a:t>
            </a:r>
            <a:endPar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52388" lvl="1" defTabSz="577881"/>
            <a:r>
              <a:rPr lang="en-US" sz="2000" dirty="0" smtClean="0">
                <a:gradFill>
                  <a:gsLst>
                    <a:gs pos="0">
                      <a:srgbClr val="FFFFFF"/>
                    </a:gs>
                    <a:gs pos="100000">
                      <a:srgbClr val="FFFFFF"/>
                    </a:gs>
                  </a:gsLst>
                  <a:lin ang="5400000" scaled="0"/>
                </a:gradFill>
                <a:cs typeface="Segoe UI" panose="020B0502040204020203" pitchFamily="34" charset="0"/>
              </a:rPr>
              <a:t>http://dev.office.com</a:t>
            </a:r>
            <a:endParaRPr lang="en-US" sz="3999" dirty="0">
              <a:solidFill>
                <a:srgbClr val="99CA53"/>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4567585" y="211462"/>
            <a:ext cx="4125116" cy="987920"/>
          </a:xfrm>
          <a:prstGeom prst="rect">
            <a:avLst/>
          </a:prstGeom>
          <a:noFill/>
        </p:spPr>
        <p:txBody>
          <a:bodyPr wrap="none" lIns="182854" tIns="146283" rIns="182854" bIns="146283" rtlCol="0">
            <a:spAutoFit/>
          </a:bodyPr>
          <a:lstStyle/>
          <a:p>
            <a:pPr defTabSz="932563">
              <a:lnSpc>
                <a:spcPct val="90000"/>
              </a:lnSpc>
              <a:spcAft>
                <a:spcPts val="600"/>
              </a:spcAft>
            </a:pPr>
            <a:r>
              <a:rPr lang="en-US" sz="5000" dirty="0">
                <a:gradFill>
                  <a:gsLst>
                    <a:gs pos="2917">
                      <a:srgbClr val="FFFFFF"/>
                    </a:gs>
                    <a:gs pos="30000">
                      <a:srgbClr val="FFFFFF"/>
                    </a:gs>
                  </a:gsLst>
                  <a:lin ang="5400000" scaled="0"/>
                </a:gradFill>
                <a:latin typeface="+mj-lt"/>
              </a:rPr>
              <a:t>Calls to </a:t>
            </a:r>
            <a:r>
              <a:rPr lang="en-US" sz="5000" dirty="0" smtClean="0">
                <a:gradFill>
                  <a:gsLst>
                    <a:gs pos="2917">
                      <a:srgbClr val="FFFFFF"/>
                    </a:gs>
                    <a:gs pos="30000">
                      <a:srgbClr val="FFFFFF"/>
                    </a:gs>
                  </a:gsLst>
                  <a:lin ang="5400000" scaled="0"/>
                </a:gradFill>
                <a:latin typeface="+mj-lt"/>
              </a:rPr>
              <a:t>action</a:t>
            </a:r>
            <a:endParaRPr lang="en-US" sz="5000" dirty="0">
              <a:gradFill>
                <a:gsLst>
                  <a:gs pos="2917">
                    <a:srgbClr val="FFFFFF"/>
                  </a:gs>
                  <a:gs pos="30000">
                    <a:srgbClr val="FFFFFF"/>
                  </a:gs>
                </a:gsLst>
                <a:lin ang="5400000" scaled="0"/>
              </a:gradFill>
              <a:latin typeface="+mj-lt"/>
            </a:endParaRPr>
          </a:p>
        </p:txBody>
      </p:sp>
      <p:sp>
        <p:nvSpPr>
          <p:cNvPr id="14" name="TextBox 13"/>
          <p:cNvSpPr txBox="1"/>
          <p:nvPr/>
        </p:nvSpPr>
        <p:spPr>
          <a:xfrm>
            <a:off x="4567585" y="5326062"/>
            <a:ext cx="7299504" cy="1260929"/>
          </a:xfrm>
          <a:prstGeom prst="rect">
            <a:avLst/>
          </a:prstGeom>
          <a:noFill/>
        </p:spPr>
        <p:txBody>
          <a:bodyPr wrap="square" lIns="182854" tIns="146283" rIns="182854" bIns="182854" rtlCol="0" anchor="t">
            <a:noAutofit/>
          </a:bodyPr>
          <a:lstStyle/>
          <a:p>
            <a:pPr defTabSz="577881">
              <a:spcBef>
                <a:spcPts val="2000"/>
              </a:spcBef>
            </a:pPr>
            <a:r>
              <a:rPr lang="en-US" sz="3999" dirty="0">
                <a:solidFill>
                  <a:srgbClr val="99CA53"/>
                </a:solidFill>
                <a:latin typeface="Segoe UI Light" panose="020B0502040204020203" pitchFamily="34" charset="0"/>
                <a:cs typeface="Segoe UI Light" panose="020B0502040204020203" pitchFamily="34" charset="0"/>
              </a:rPr>
              <a:t>Give </a:t>
            </a:r>
            <a:r>
              <a:rPr lang="en-US" sz="3999" b="1" dirty="0" smtClean="0">
                <a:latin typeface="Segoe UI Light" panose="020B0502040204020203" pitchFamily="34" charset="0"/>
                <a:cs typeface="Segoe UI Light" panose="020B0502040204020203" pitchFamily="34" charset="0"/>
              </a:rPr>
              <a:t>Feedback</a:t>
            </a:r>
            <a:r>
              <a:rPr lang="en-US" sz="3999" dirty="0" smtClean="0">
                <a:latin typeface="Segoe UI Light" panose="020B0502040204020203" pitchFamily="34" charset="0"/>
                <a:cs typeface="Segoe UI Light" panose="020B0502040204020203" pitchFamily="34" charset="0"/>
              </a:rPr>
              <a:t> </a:t>
            </a:r>
            <a:r>
              <a:rPr lang="en-US" sz="3999" dirty="0" smtClean="0">
                <a:solidFill>
                  <a:srgbClr val="99CA53"/>
                </a:solidFill>
                <a:latin typeface="Segoe UI Light" panose="020B0502040204020203" pitchFamily="34" charset="0"/>
                <a:cs typeface="Segoe UI Light" panose="020B0502040204020203" pitchFamily="34" charset="0"/>
              </a:rPr>
              <a:t/>
            </a:r>
            <a:br>
              <a:rPr lang="en-US" sz="3999" dirty="0" smtClean="0">
                <a:solidFill>
                  <a:srgbClr val="99CA53"/>
                </a:solidFill>
                <a:latin typeface="Segoe UI Light" panose="020B0502040204020203" pitchFamily="34" charset="0"/>
                <a:cs typeface="Segoe UI Light" panose="020B0502040204020203" pitchFamily="34" charset="0"/>
              </a:rPr>
            </a:br>
            <a:r>
              <a:rPr lang="en-US" sz="2000" dirty="0" smtClean="0">
                <a:gradFill>
                  <a:gsLst>
                    <a:gs pos="0">
                      <a:srgbClr val="FFFFFF"/>
                    </a:gs>
                    <a:gs pos="100000">
                      <a:srgbClr val="FFFFFF"/>
                    </a:gs>
                  </a:gsLst>
                  <a:lin ang="5400000" scaled="0"/>
                </a:gradFill>
                <a:cs typeface="Segoe UI" panose="020B0502040204020203" pitchFamily="34" charset="0"/>
              </a:rPr>
              <a:t>Drive our </a:t>
            </a:r>
            <a:r>
              <a:rPr lang="en-US" sz="2000" dirty="0">
                <a:gradFill>
                  <a:gsLst>
                    <a:gs pos="0">
                      <a:srgbClr val="FFFFFF"/>
                    </a:gs>
                    <a:gs pos="100000">
                      <a:srgbClr val="FFFFFF"/>
                    </a:gs>
                  </a:gsLst>
                  <a:lin ang="5400000" scaled="0"/>
                </a:gradFill>
                <a:cs typeface="Segoe UI" panose="020B0502040204020203" pitchFamily="34" charset="0"/>
              </a:rPr>
              <a:t>roadmap http://aka.ms/OfficeDevFeedback</a:t>
            </a:r>
            <a:endParaRPr lang="en-US" sz="2040" dirty="0">
              <a:ea typeface="PMingLiU-ExtB" panose="02020500000000000000" pitchFamily="18" charset="-120"/>
              <a:cs typeface="Segoe UI Light" panose="020B0502040204020203" pitchFamily="34" charset="0"/>
            </a:endParaRPr>
          </a:p>
        </p:txBody>
      </p:sp>
      <p:sp>
        <p:nvSpPr>
          <p:cNvPr id="15" name="TextBox 14"/>
          <p:cNvSpPr txBox="1"/>
          <p:nvPr/>
        </p:nvSpPr>
        <p:spPr>
          <a:xfrm>
            <a:off x="4567585" y="4046274"/>
            <a:ext cx="7299504" cy="1260929"/>
          </a:xfrm>
          <a:prstGeom prst="rect">
            <a:avLst/>
          </a:prstGeom>
          <a:noFill/>
        </p:spPr>
        <p:txBody>
          <a:bodyPr wrap="square" lIns="182854" tIns="146283" rIns="182854" bIns="182854" rtlCol="0" anchor="t">
            <a:noAutofit/>
          </a:bodyPr>
          <a:lstStyle/>
          <a:p>
            <a:pPr marL="52388" lvl="1" defTabSz="577881"/>
            <a:r>
              <a:rPr lang="en-US" sz="3999" dirty="0" smtClean="0">
                <a:solidFill>
                  <a:srgbClr val="99CA53"/>
                </a:solidFill>
                <a:latin typeface="Segoe UI Light" panose="020B0502040204020203" pitchFamily="34" charset="0"/>
                <a:cs typeface="Segoe UI Light" panose="020B0502040204020203" pitchFamily="34" charset="0"/>
              </a:rPr>
              <a:t>Get </a:t>
            </a:r>
            <a:r>
              <a:rPr lang="en-US" sz="3999" dirty="0" smtClean="0">
                <a:latin typeface="Segoe UI Light" panose="020B0502040204020203" pitchFamily="34" charset="0"/>
                <a:cs typeface="Segoe UI Light" panose="020B0502040204020203" pitchFamily="34" charset="0"/>
              </a:rPr>
              <a:t>Answers</a:t>
            </a:r>
            <a:endParaRPr lang="en-US" sz="3999" dirty="0">
              <a:latin typeface="Segoe UI Light" panose="020B0502040204020203" pitchFamily="34" charset="0"/>
              <a:cs typeface="Segoe UI Light" panose="020B0502040204020203" pitchFamily="34" charset="0"/>
            </a:endParaRPr>
          </a:p>
          <a:p>
            <a:pPr marL="52388" lvl="1" defTabSz="577881"/>
            <a:r>
              <a:rPr lang="en-US" sz="2000" dirty="0" smtClean="0">
                <a:gradFill>
                  <a:gsLst>
                    <a:gs pos="0">
                      <a:schemeClr val="tx1"/>
                    </a:gs>
                    <a:gs pos="100000">
                      <a:schemeClr val="tx1"/>
                    </a:gs>
                  </a:gsLst>
                  <a:lin ang="5400000" scaled="1"/>
                </a:gradFill>
                <a:cs typeface="Segoe UI" panose="020B0502040204020203" pitchFamily="34" charset="0"/>
              </a:rPr>
              <a:t>http://aka.ms/AskSharePoint</a:t>
            </a:r>
          </a:p>
          <a:p>
            <a:pPr marL="52388" lvl="1" defTabSz="577881"/>
            <a:r>
              <a:rPr lang="en-US" sz="2000" dirty="0" smtClean="0">
                <a:gradFill>
                  <a:gsLst>
                    <a:gs pos="0">
                      <a:schemeClr val="tx1"/>
                    </a:gs>
                    <a:gs pos="100000">
                      <a:schemeClr val="tx1"/>
                    </a:gs>
                  </a:gsLst>
                  <a:lin ang="5400000" scaled="1"/>
                </a:gradFill>
                <a:cs typeface="Segoe UI" panose="020B0502040204020203" pitchFamily="34" charset="0"/>
              </a:rPr>
              <a:t>http://aka.ms/AskOffice</a:t>
            </a:r>
            <a:r>
              <a:rPr lang="en-US" sz="2040" dirty="0">
                <a:solidFill>
                  <a:srgbClr val="FFFFFF"/>
                </a:solidFill>
                <a:cs typeface="Segoe UI" panose="020B0502040204020203" pitchFamily="34" charset="0"/>
              </a:rPr>
              <a:t/>
            </a:r>
            <a:br>
              <a:rPr lang="en-US" sz="2040" dirty="0">
                <a:solidFill>
                  <a:srgbClr val="FFFFFF"/>
                </a:solidFill>
                <a:cs typeface="Segoe UI" panose="020B0502040204020203" pitchFamily="34" charset="0"/>
              </a:rPr>
            </a:br>
            <a:endParaRPr lang="en-US" sz="3999" dirty="0">
              <a:solidFill>
                <a:srgbClr val="99CA53"/>
              </a:solidFill>
              <a:latin typeface="Segoe UI Light" panose="020B0502040204020203" pitchFamily="34" charset="0"/>
              <a:cs typeface="Segoe UI Light" panose="020B0502040204020203" pitchFamily="34" charset="0"/>
            </a:endParaRPr>
          </a:p>
        </p:txBody>
      </p:sp>
      <p:sp>
        <p:nvSpPr>
          <p:cNvPr id="19" name="TextBox 18"/>
          <p:cNvSpPr txBox="1"/>
          <p:nvPr/>
        </p:nvSpPr>
        <p:spPr>
          <a:xfrm>
            <a:off x="4567585" y="1962652"/>
            <a:ext cx="7299504" cy="1116390"/>
          </a:xfrm>
          <a:prstGeom prst="rect">
            <a:avLst/>
          </a:prstGeom>
          <a:noFill/>
        </p:spPr>
        <p:txBody>
          <a:bodyPr wrap="square" lIns="182854" tIns="146283" rIns="182854" bIns="182854" rtlCol="0" anchor="t">
            <a:noAutofit/>
          </a:bodyPr>
          <a:lstStyle/>
          <a:p>
            <a:pPr defTabSz="577881"/>
            <a:r>
              <a:rPr lang="en-US" sz="3999" dirty="0" smtClean="0">
                <a:solidFill>
                  <a:srgbClr val="99CA53"/>
                </a:solidFill>
                <a:latin typeface="Segoe UI Light" panose="020B0502040204020203" pitchFamily="34" charset="0"/>
                <a:cs typeface="Segoe UI Light" panose="020B0502040204020203" pitchFamily="34" charset="0"/>
              </a:rPr>
              <a:t>Play</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with our code samples</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2000" dirty="0">
                <a:gradFill>
                  <a:gsLst>
                    <a:gs pos="0">
                      <a:srgbClr val="FFFFFF"/>
                    </a:gs>
                    <a:gs pos="100000">
                      <a:srgbClr val="FFFFFF"/>
                    </a:gs>
                  </a:gsLst>
                  <a:lin ang="5400000" scaled="0"/>
                </a:gradFill>
                <a:cs typeface="Segoe UI" panose="020B0502040204020203" pitchFamily="34" charset="0"/>
              </a:rPr>
              <a:t>http://aka.ms/OfficeDevSamples</a:t>
            </a:r>
          </a:p>
        </p:txBody>
      </p:sp>
      <p:sp>
        <p:nvSpPr>
          <p:cNvPr id="20" name="TextBox 19"/>
          <p:cNvSpPr txBox="1"/>
          <p:nvPr/>
        </p:nvSpPr>
        <p:spPr>
          <a:xfrm>
            <a:off x="4567585" y="3004463"/>
            <a:ext cx="7299504" cy="1116390"/>
          </a:xfrm>
          <a:prstGeom prst="rect">
            <a:avLst/>
          </a:prstGeom>
          <a:noFill/>
        </p:spPr>
        <p:txBody>
          <a:bodyPr wrap="square" lIns="182854" tIns="146283" rIns="182854" bIns="182854" rtlCol="0" anchor="t">
            <a:noAutofit/>
          </a:bodyPr>
          <a:lstStyle/>
          <a:p>
            <a:pPr defTabSz="577881"/>
            <a:r>
              <a:rPr lang="en-US" sz="3999" dirty="0" smtClean="0">
                <a:solidFill>
                  <a:srgbClr val="99CA53"/>
                </a:solidFill>
                <a:latin typeface="Segoe UI Light" panose="020B0502040204020203" pitchFamily="34" charset="0"/>
                <a:cs typeface="Segoe UI Light" panose="020B0502040204020203" pitchFamily="34" charset="0"/>
              </a:rPr>
              <a:t>Follow </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our Patterns &amp; Practices</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2000" dirty="0">
                <a:gradFill>
                  <a:gsLst>
                    <a:gs pos="0">
                      <a:srgbClr val="FFFFFF"/>
                    </a:gs>
                    <a:gs pos="100000">
                      <a:srgbClr val="FFFFFF"/>
                    </a:gs>
                  </a:gsLst>
                  <a:lin ang="5400000" scaled="0"/>
                </a:gradFill>
                <a:cs typeface="Segoe UI" panose="020B0502040204020203" pitchFamily="34" charset="0"/>
              </a:rPr>
              <a:t>http://aka.ms/OfficeDevPnP</a:t>
            </a:r>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27242884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3 -3.13663E-6 L 2.73168E-7 -3.13663E-6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3 4.78438E-6 L 2.73168E-7 4.78438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63" presetClass="path" presetSubtype="0" decel="100000" fill="hold" nodeType="withEffect">
                                  <p:stCondLst>
                                    <p:cond delay="750"/>
                                  </p:stCondLst>
                                  <p:childTnLst>
                                    <p:animMotion origin="layout" path="M -0.02409 1.50289E-6 L -4.16667E-7 1.50289E-6 " pathEditMode="relative" rAng="0" ptsTypes="AA">
                                      <p:cBhvr>
                                        <p:cTn id="19" dur="1000" fill="hold"/>
                                        <p:tgtEl>
                                          <p:spTgt spid="2"/>
                                        </p:tgtEl>
                                        <p:attrNameLst>
                                          <p:attrName>ppt_x</p:attrName>
                                          <p:attrName>ppt_y</p:attrName>
                                        </p:attrNameLst>
                                      </p:cBhvr>
                                      <p:rCtr x="1198" y="0"/>
                                    </p:animMotion>
                                  </p:childTnLst>
                                </p:cTn>
                              </p:par>
                              <p:par>
                                <p:cTn id="20" presetID="10" presetClass="entr" presetSubtype="0"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nodeType="withEffect">
                                  <p:stCondLst>
                                    <p:cond delay="4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par>
                                <p:cTn id="26" presetID="10" presetClass="entr" presetSubtype="0" fill="hold" nodeType="withEffect">
                                  <p:stCondLst>
                                    <p:cond delay="8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childTnLst>
                                </p:cTn>
                              </p:par>
                              <p:par>
                                <p:cTn id="29" presetID="53" presetClass="entr" presetSubtype="16" fill="hold" grpId="0" nodeType="withEffect">
                                  <p:stCondLst>
                                    <p:cond delay="8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nodeType="withEffect">
                                  <p:stCondLst>
                                    <p:cond delay="12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par>
                                <p:cTn id="47" presetID="63" presetClass="path" presetSubtype="0" decel="100000" fill="hold" grpId="1" nodeType="withEffect">
                                  <p:stCondLst>
                                    <p:cond delay="250"/>
                                  </p:stCondLst>
                                  <p:childTnLst>
                                    <p:animMotion origin="layout" path="M -0.02413 -3.68134E-6 L 2.73168E-7 -3.68134E-6 " pathEditMode="relative" rAng="0" ptsTypes="AA">
                                      <p:cBhvr>
                                        <p:cTn id="48" dur="1000" fill="hold"/>
                                        <p:tgtEl>
                                          <p:spTgt spid="15"/>
                                        </p:tgtEl>
                                        <p:attrNameLst>
                                          <p:attrName>ppt_x</p:attrName>
                                          <p:attrName>ppt_y</p:attrName>
                                        </p:attrNameLst>
                                      </p:cBhvr>
                                      <p:rCtr x="1200" y="0"/>
                                    </p:animMotion>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par>
                                <p:cTn id="52" presetID="63" presetClass="path" presetSubtype="0" decel="100000" fill="hold" grpId="1" nodeType="withEffect">
                                  <p:stCondLst>
                                    <p:cond delay="0"/>
                                  </p:stCondLst>
                                  <p:childTnLst>
                                    <p:animMotion origin="layout" path="M -0.02413 2.38765E-6 L 2.73168E-7 2.38765E-6 " pathEditMode="relative" rAng="0" ptsTypes="AA">
                                      <p:cBhvr>
                                        <p:cTn id="53" dur="1000" fill="hold"/>
                                        <p:tgtEl>
                                          <p:spTgt spid="19"/>
                                        </p:tgtEl>
                                        <p:attrNameLst>
                                          <p:attrName>ppt_x</p:attrName>
                                          <p:attrName>ppt_y</p:attrName>
                                        </p:attrNameLst>
                                      </p:cBhvr>
                                      <p:rCtr x="1200" y="0"/>
                                    </p:animMotion>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par>
                                <p:cTn id="57" presetID="63" presetClass="path" presetSubtype="0" decel="100000" fill="hold" grpId="1" nodeType="withEffect">
                                  <p:stCondLst>
                                    <p:cond delay="0"/>
                                  </p:stCondLst>
                                  <p:childTnLst>
                                    <p:animMotion origin="layout" path="M -0.02413 4.50749E-6 L 2.73168E-7 4.50749E-6 " pathEditMode="relative" rAng="0" ptsTypes="AA">
                                      <p:cBhvr>
                                        <p:cTn id="58" dur="1000" fill="hold"/>
                                        <p:tgtEl>
                                          <p:spTgt spid="2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0" grpId="0"/>
      <p:bldP spid="2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937" y="0"/>
            <a:ext cx="1243647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302374" y="1199382"/>
            <a:ext cx="6324600" cy="5457520"/>
          </a:xfrm>
          <a:prstGeom prst="rect">
            <a:avLst/>
          </a:prstGeom>
          <a:noFill/>
        </p:spPr>
        <p:txBody>
          <a:bodyPr wrap="square" lIns="182880" tIns="146304" rIns="182880" bIns="146304" rtlCol="0">
            <a:spAutoFit/>
          </a:bodyPr>
          <a:lstStyle/>
          <a:p>
            <a:pPr>
              <a:lnSpc>
                <a:spcPct val="90000"/>
              </a:lnSpc>
              <a:spcBef>
                <a:spcPts val="600"/>
              </a:spcBef>
            </a:pPr>
            <a:r>
              <a:rPr lang="en-US" sz="3999" dirty="0">
                <a:solidFill>
                  <a:srgbClr val="99CA53"/>
                </a:solidFill>
                <a:latin typeface="Segoe UI Light" panose="020B0502040204020203" pitchFamily="34" charset="0"/>
                <a:cs typeface="Segoe UI Light" panose="020B0502040204020203" pitchFamily="34" charset="0"/>
              </a:rPr>
              <a:t>Patterns </a:t>
            </a:r>
            <a:r>
              <a:rPr lang="en-US" sz="3999" dirty="0" smtClean="0">
                <a:solidFill>
                  <a:srgbClr val="99CA53"/>
                </a:solidFill>
                <a:latin typeface="Segoe UI Light" panose="020B0502040204020203" pitchFamily="34" charset="0"/>
                <a:cs typeface="Segoe UI Light" panose="020B0502040204020203" pitchFamily="34" charset="0"/>
              </a:rPr>
              <a:t>and practices</a:t>
            </a:r>
            <a:endParaRPr lang="en-US" sz="3999" dirty="0">
              <a:solidFill>
                <a:srgbClr val="99CA53"/>
              </a:solidFill>
              <a:latin typeface="Segoe UI Light" panose="020B0502040204020203" pitchFamily="34" charset="0"/>
              <a:cs typeface="Segoe UI Light" panose="020B0502040204020203" pitchFamily="34" charset="0"/>
            </a:endParaRPr>
          </a:p>
          <a:p>
            <a:pPr marL="0" lvl="1" defTabSz="577881">
              <a:lnSpc>
                <a:spcPct val="90000"/>
              </a:lnSpc>
              <a:spcBef>
                <a:spcPts val="600"/>
              </a:spcBef>
              <a:spcAft>
                <a:spcPts val="1000"/>
              </a:spcAft>
            </a:pPr>
            <a:r>
              <a:rPr lang="en-US" sz="2000" dirty="0">
                <a:gradFill>
                  <a:gsLst>
                    <a:gs pos="0">
                      <a:srgbClr val="FFFFFF"/>
                    </a:gs>
                    <a:gs pos="100000">
                      <a:srgbClr val="FFFFFF"/>
                    </a:gs>
                  </a:gsLst>
                  <a:lin ang="5400000" scaled="0"/>
                </a:gradFill>
                <a:cs typeface="Segoe UI" panose="020B0502040204020203" pitchFamily="34" charset="0"/>
              </a:rPr>
              <a:t>Providing App Model Patterns </a:t>
            </a:r>
            <a:r>
              <a:rPr lang="en-US" sz="2000" dirty="0" smtClean="0">
                <a:gradFill>
                  <a:gsLst>
                    <a:gs pos="0">
                      <a:srgbClr val="FFFFFF"/>
                    </a:gs>
                    <a:gs pos="100000">
                      <a:srgbClr val="FFFFFF"/>
                    </a:gs>
                  </a:gsLst>
                  <a:lin ang="5400000" scaled="0"/>
                </a:gradFill>
                <a:cs typeface="Segoe UI" panose="020B0502040204020203" pitchFamily="34" charset="0"/>
              </a:rPr>
              <a:t>for common </a:t>
            </a:r>
            <a:br>
              <a:rPr lang="en-US" sz="2000" dirty="0" smtClean="0">
                <a:gradFill>
                  <a:gsLst>
                    <a:gs pos="0">
                      <a:srgbClr val="FFFFFF"/>
                    </a:gs>
                    <a:gs pos="100000">
                      <a:srgbClr val="FFFFFF"/>
                    </a:gs>
                  </a:gsLst>
                  <a:lin ang="5400000" scaled="0"/>
                </a:gradFill>
                <a:cs typeface="Segoe UI" panose="020B0502040204020203" pitchFamily="34" charset="0"/>
              </a:rPr>
            </a:br>
            <a:r>
              <a:rPr lang="en-US" sz="2000" dirty="0" smtClean="0">
                <a:gradFill>
                  <a:gsLst>
                    <a:gs pos="0">
                      <a:srgbClr val="FFFFFF"/>
                    </a:gs>
                    <a:gs pos="100000">
                      <a:srgbClr val="FFFFFF"/>
                    </a:gs>
                  </a:gsLst>
                  <a:lin ang="5400000" scaled="0"/>
                </a:gradFill>
                <a:cs typeface="Segoe UI" panose="020B0502040204020203" pitchFamily="34" charset="0"/>
              </a:rPr>
              <a:t>Full </a:t>
            </a:r>
            <a:r>
              <a:rPr lang="en-US" sz="2000" dirty="0">
                <a:gradFill>
                  <a:gsLst>
                    <a:gs pos="0">
                      <a:srgbClr val="FFFFFF"/>
                    </a:gs>
                    <a:gs pos="100000">
                      <a:srgbClr val="FFFFFF"/>
                    </a:gs>
                  </a:gsLst>
                  <a:lin ang="5400000" scaled="0"/>
                </a:gradFill>
                <a:cs typeface="Segoe UI" panose="020B0502040204020203" pitchFamily="34" charset="0"/>
              </a:rPr>
              <a:t>Trust Code </a:t>
            </a:r>
            <a:r>
              <a:rPr lang="en-US" sz="2000" dirty="0" smtClean="0">
                <a:gradFill>
                  <a:gsLst>
                    <a:gs pos="0">
                      <a:srgbClr val="FFFFFF"/>
                    </a:gs>
                    <a:gs pos="100000">
                      <a:srgbClr val="FFFFFF"/>
                    </a:gs>
                  </a:gsLst>
                  <a:lin ang="5400000" scaled="0"/>
                </a:gradFill>
                <a:cs typeface="Segoe UI" panose="020B0502040204020203" pitchFamily="34" charset="0"/>
              </a:rPr>
              <a:t>scenarios</a:t>
            </a:r>
            <a:endParaRPr lang="en-US" sz="2400" b="1" dirty="0" smtClean="0">
              <a:gradFill>
                <a:gsLst>
                  <a:gs pos="2917">
                    <a:srgbClr val="FFFFFF"/>
                  </a:gs>
                  <a:gs pos="30000">
                    <a:srgbClr val="FFFFFF"/>
                  </a:gs>
                </a:gsLst>
                <a:lin ang="5400000" scaled="0"/>
              </a:gradFill>
            </a:endParaRPr>
          </a:p>
          <a:p>
            <a:pPr>
              <a:lnSpc>
                <a:spcPct val="90000"/>
              </a:lnSpc>
            </a:pPr>
            <a:r>
              <a:rPr lang="en-US" sz="3999" dirty="0">
                <a:solidFill>
                  <a:srgbClr val="99CA53"/>
                </a:solidFill>
                <a:latin typeface="Segoe UI Light" panose="020B0502040204020203" pitchFamily="34" charset="0"/>
                <a:cs typeface="Segoe UI Light" panose="020B0502040204020203" pitchFamily="34" charset="0"/>
              </a:rPr>
              <a:t>30+ Visual Studio p</a:t>
            </a:r>
            <a:r>
              <a:rPr lang="en-US" sz="3999" dirty="0" smtClean="0">
                <a:solidFill>
                  <a:srgbClr val="99CA53"/>
                </a:solidFill>
                <a:latin typeface="Segoe UI Light" panose="020B0502040204020203" pitchFamily="34" charset="0"/>
                <a:cs typeface="Segoe UI Light" panose="020B0502040204020203" pitchFamily="34" charset="0"/>
              </a:rPr>
              <a:t>rojects</a:t>
            </a:r>
            <a:br>
              <a:rPr lang="en-US" sz="3999" dirty="0" smtClean="0">
                <a:solidFill>
                  <a:srgbClr val="99CA53"/>
                </a:solidFill>
                <a:latin typeface="Segoe UI Light" panose="020B0502040204020203" pitchFamily="34" charset="0"/>
                <a:cs typeface="Segoe UI Light" panose="020B0502040204020203" pitchFamily="34" charset="0"/>
              </a:rPr>
            </a:br>
            <a:r>
              <a:rPr lang="en-US" sz="3200" dirty="0" smtClean="0">
                <a:solidFill>
                  <a:srgbClr val="99CA53"/>
                </a:solidFill>
                <a:latin typeface="Segoe UI Light" panose="020B0502040204020203" pitchFamily="34" charset="0"/>
                <a:cs typeface="Segoe UI Light" panose="020B0502040204020203" pitchFamily="34" charset="0"/>
              </a:rPr>
              <a:t>Common </a:t>
            </a:r>
            <a:r>
              <a:rPr lang="en-US" sz="3200" dirty="0">
                <a:solidFill>
                  <a:srgbClr val="99CA53"/>
                </a:solidFill>
                <a:latin typeface="Segoe UI Light" panose="020B0502040204020203" pitchFamily="34" charset="0"/>
                <a:cs typeface="Segoe UI Light" panose="020B0502040204020203" pitchFamily="34" charset="0"/>
              </a:rPr>
              <a:t>scenarios</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Branding</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Site </a:t>
            </a:r>
            <a:r>
              <a:rPr lang="en-US" sz="2000" dirty="0" smtClean="0">
                <a:gradFill>
                  <a:gsLst>
                    <a:gs pos="0">
                      <a:srgbClr val="FFFFFF"/>
                    </a:gs>
                    <a:gs pos="100000">
                      <a:srgbClr val="FFFFFF"/>
                    </a:gs>
                  </a:gsLst>
                  <a:lin ang="5400000" scaled="0"/>
                </a:gradFill>
                <a:cs typeface="Segoe UI" panose="020B0502040204020203" pitchFamily="34" charset="0"/>
              </a:rPr>
              <a:t>provisioning</a:t>
            </a:r>
            <a:endParaRPr lang="en-US" sz="2000" dirty="0">
              <a:gradFill>
                <a:gsLst>
                  <a:gs pos="0">
                    <a:srgbClr val="FFFFFF"/>
                  </a:gs>
                  <a:gs pos="100000">
                    <a:srgbClr val="FFFFFF"/>
                  </a:gs>
                </a:gsLst>
                <a:lin ang="5400000" scaled="0"/>
              </a:gradFill>
              <a:cs typeface="Segoe UI" panose="020B0502040204020203" pitchFamily="34" charset="0"/>
            </a:endParaRP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Remote </a:t>
            </a:r>
            <a:r>
              <a:rPr lang="en-US" sz="2000" dirty="0" smtClean="0">
                <a:gradFill>
                  <a:gsLst>
                    <a:gs pos="0">
                      <a:srgbClr val="FFFFFF"/>
                    </a:gs>
                    <a:gs pos="100000">
                      <a:srgbClr val="FFFFFF"/>
                    </a:gs>
                  </a:gsLst>
                  <a:lin ang="5400000" scaled="0"/>
                </a:gradFill>
                <a:cs typeface="Segoe UI" panose="020B0502040204020203" pitchFamily="34" charset="0"/>
              </a:rPr>
              <a:t>event </a:t>
            </a:r>
            <a:r>
              <a:rPr lang="en-US" sz="2000" dirty="0">
                <a:gradFill>
                  <a:gsLst>
                    <a:gs pos="0">
                      <a:srgbClr val="FFFFFF"/>
                    </a:gs>
                    <a:gs pos="100000">
                      <a:srgbClr val="FFFFFF"/>
                    </a:gs>
                  </a:gsLst>
                  <a:lin ang="5400000" scaled="0"/>
                </a:gradFill>
                <a:cs typeface="Segoe UI" panose="020B0502040204020203" pitchFamily="34" charset="0"/>
              </a:rPr>
              <a:t>r</a:t>
            </a:r>
            <a:r>
              <a:rPr lang="en-US" sz="2000" dirty="0" smtClean="0">
                <a:gradFill>
                  <a:gsLst>
                    <a:gs pos="0">
                      <a:srgbClr val="FFFFFF"/>
                    </a:gs>
                    <a:gs pos="100000">
                      <a:srgbClr val="FFFFFF"/>
                    </a:gs>
                  </a:gsLst>
                  <a:lin ang="5400000" scaled="0"/>
                </a:gradFill>
                <a:cs typeface="Segoe UI" panose="020B0502040204020203" pitchFamily="34" charset="0"/>
              </a:rPr>
              <a:t>eceivers </a:t>
            </a:r>
            <a:endParaRPr lang="en-US" sz="2000" dirty="0">
              <a:gradFill>
                <a:gsLst>
                  <a:gs pos="0">
                    <a:srgbClr val="FFFFFF"/>
                  </a:gs>
                  <a:gs pos="100000">
                    <a:srgbClr val="FFFFFF"/>
                  </a:gs>
                </a:gsLst>
                <a:lin ang="5400000" scaled="0"/>
              </a:gradFill>
              <a:cs typeface="Segoe UI" panose="020B0502040204020203" pitchFamily="34" charset="0"/>
            </a:endParaRP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Large file support</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Taxonomy driven navigation</a:t>
            </a:r>
          </a:p>
          <a:p>
            <a:pPr marL="234950" lvl="1" indent="-234950" defTabSz="577881">
              <a:lnSpc>
                <a:spcPct val="90000"/>
              </a:lnSpc>
              <a:spcBef>
                <a:spcPts val="300"/>
              </a:spcBef>
              <a:spcAft>
                <a:spcPts val="1000"/>
              </a:spcAft>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And much more</a:t>
            </a:r>
            <a:r>
              <a:rPr lang="en-US" sz="2000" dirty="0" smtClean="0">
                <a:gradFill>
                  <a:gsLst>
                    <a:gs pos="0">
                      <a:srgbClr val="FFFFFF"/>
                    </a:gs>
                    <a:gs pos="100000">
                      <a:srgbClr val="FFFFFF"/>
                    </a:gs>
                  </a:gsLst>
                  <a:lin ang="5400000" scaled="0"/>
                </a:gradFill>
                <a:cs typeface="Segoe UI" panose="020B0502040204020203" pitchFamily="34" charset="0"/>
              </a:rPr>
              <a:t>…</a:t>
            </a:r>
            <a:endParaRPr lang="en-US" sz="2400" dirty="0">
              <a:gradFill>
                <a:gsLst>
                  <a:gs pos="2917">
                    <a:srgbClr val="FFFFFF"/>
                  </a:gs>
                  <a:gs pos="30000">
                    <a:srgbClr val="FFFFFF"/>
                  </a:gs>
                </a:gsLst>
                <a:lin ang="5400000" scaled="0"/>
              </a:gradFill>
            </a:endParaRPr>
          </a:p>
          <a:p>
            <a:pPr>
              <a:lnSpc>
                <a:spcPct val="90000"/>
              </a:lnSpc>
            </a:pPr>
            <a:r>
              <a:rPr lang="en-US" sz="3999" dirty="0">
                <a:solidFill>
                  <a:srgbClr val="99CA53"/>
                </a:solidFill>
                <a:latin typeface="Segoe UI Light" panose="020B0502040204020203" pitchFamily="34" charset="0"/>
                <a:cs typeface="Segoe UI Light" panose="020B0502040204020203" pitchFamily="34" charset="0"/>
              </a:rPr>
              <a:t>Contribute</a:t>
            </a:r>
          </a:p>
          <a:p>
            <a:pPr marL="0" lvl="1" defTabSz="577881">
              <a:lnSpc>
                <a:spcPct val="90000"/>
              </a:lnSpc>
            </a:pPr>
            <a:r>
              <a:rPr lang="en-US" sz="2000" dirty="0">
                <a:gradFill>
                  <a:gsLst>
                    <a:gs pos="0">
                      <a:srgbClr val="FFFFFF"/>
                    </a:gs>
                    <a:gs pos="100000">
                      <a:srgbClr val="FFFFFF"/>
                    </a:gs>
                  </a:gsLst>
                  <a:lin ang="5400000" scaled="0"/>
                </a:gradFill>
                <a:cs typeface="Segoe UI" panose="020B0502040204020203" pitchFamily="34" charset="0"/>
              </a:rPr>
              <a:t>Open source coming soon!</a:t>
            </a:r>
          </a:p>
        </p:txBody>
      </p:sp>
      <p:sp>
        <p:nvSpPr>
          <p:cNvPr id="10" name="Rectangle 9"/>
          <p:cNvSpPr/>
          <p:nvPr/>
        </p:nvSpPr>
        <p:spPr bwMode="auto">
          <a:xfrm>
            <a:off x="0" y="1360982"/>
            <a:ext cx="6302374" cy="56335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597159" y="373062"/>
            <a:ext cx="5279278" cy="987920"/>
          </a:xfrm>
          <a:prstGeom prst="rect">
            <a:avLst/>
          </a:prstGeom>
          <a:noFill/>
        </p:spPr>
        <p:txBody>
          <a:bodyPr wrap="none" lIns="182854" tIns="146283" rIns="182854" bIns="146283" rtlCol="0">
            <a:spAutoFit/>
          </a:bodyPr>
          <a:lstStyle/>
          <a:p>
            <a:pPr defTabSz="932563">
              <a:lnSpc>
                <a:spcPct val="90000"/>
              </a:lnSpc>
              <a:spcAft>
                <a:spcPts val="600"/>
              </a:spcAft>
            </a:pPr>
            <a:r>
              <a:rPr lang="en-US" sz="5000" dirty="0">
                <a:gradFill>
                  <a:gsLst>
                    <a:gs pos="2917">
                      <a:srgbClr val="FFFFFF"/>
                    </a:gs>
                    <a:gs pos="30000">
                      <a:srgbClr val="FFFFFF"/>
                    </a:gs>
                  </a:gsLst>
                  <a:lin ang="5400000" scaled="0"/>
                </a:gradFill>
                <a:latin typeface="+mj-lt"/>
              </a:rPr>
              <a:t>aka.ms/</a:t>
            </a:r>
            <a:r>
              <a:rPr lang="en-US" sz="5000" dirty="0" err="1">
                <a:gradFill>
                  <a:gsLst>
                    <a:gs pos="2917">
                      <a:srgbClr val="FFFFFF"/>
                    </a:gs>
                    <a:gs pos="30000">
                      <a:srgbClr val="FFFFFF"/>
                    </a:gs>
                  </a:gsLst>
                  <a:lin ang="5400000" scaled="0"/>
                </a:gradFill>
                <a:latin typeface="+mj-lt"/>
              </a:rPr>
              <a:t>OfficeAMS</a:t>
            </a:r>
            <a:endParaRPr lang="en-US" sz="5000" dirty="0">
              <a:gradFill>
                <a:gsLst>
                  <a:gs pos="2917">
                    <a:srgbClr val="FFFFFF"/>
                  </a:gs>
                  <a:gs pos="30000">
                    <a:srgbClr val="FFFFFF"/>
                  </a:gs>
                </a:gsLst>
                <a:lin ang="5400000" scaled="0"/>
              </a:gradFill>
              <a:latin typeface="+mj-lt"/>
            </a:endParaRPr>
          </a:p>
        </p:txBody>
      </p:sp>
      <p:sp>
        <p:nvSpPr>
          <p:cNvPr id="8" name="Rectangle 7"/>
          <p:cNvSpPr/>
          <p:nvPr/>
        </p:nvSpPr>
        <p:spPr bwMode="auto">
          <a:xfrm>
            <a:off x="0" y="285750"/>
            <a:ext cx="12436475" cy="67087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0" y="0"/>
            <a:ext cx="12436475" cy="285750"/>
          </a:xfrm>
          <a:prstGeom prst="rect">
            <a:avLst/>
          </a:prstGeom>
          <a:solidFill>
            <a:srgbClr val="F0F1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2427059" y="0"/>
            <a:ext cx="8077200" cy="6978518"/>
          </a:xfrm>
          <a:prstGeom prst="rect">
            <a:avLst/>
          </a:prstGeom>
          <a:noFill/>
          <a:ln>
            <a:noFill/>
          </a:ln>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77799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1000"/>
                                  </p:stCondLst>
                                  <p:childTnLst>
                                    <p:animScale>
                                      <p:cBhvr>
                                        <p:cTn id="6" dur="500" fill="hold"/>
                                        <p:tgtEl>
                                          <p:spTgt spid="6"/>
                                        </p:tgtEl>
                                      </p:cBhvr>
                                      <p:by x="72000" y="72000"/>
                                    </p:animScale>
                                  </p:childTnLst>
                                </p:cTn>
                              </p:par>
                              <p:par>
                                <p:cTn id="7" presetID="42" presetClass="path" presetSubtype="0" accel="50000" decel="50000" fill="hold" nodeType="withEffect">
                                  <p:stCondLst>
                                    <p:cond delay="1000"/>
                                  </p:stCondLst>
                                  <p:childTnLst>
                                    <p:animMotion origin="layout" path="M -3.19888E-6 4.81616E-6 L -0.25274 0.0556 " pathEditMode="relative" rAng="0" ptsTypes="AA">
                                      <p:cBhvr>
                                        <p:cTn id="8" dur="500" fill="hold"/>
                                        <p:tgtEl>
                                          <p:spTgt spid="6"/>
                                        </p:tgtEl>
                                        <p:attrNameLst>
                                          <p:attrName>ppt_x</p:attrName>
                                          <p:attrName>ppt_y</p:attrName>
                                        </p:attrNameLst>
                                      </p:cBhvr>
                                      <p:rCtr x="-12637" y="2769"/>
                                    </p:animMotion>
                                  </p:childTnLst>
                                </p:cTn>
                              </p:par>
                              <p:par>
                                <p:cTn id="9" presetID="10" presetClass="exit" presetSubtype="0" fill="hold" grpId="0" nodeType="withEffect">
                                  <p:stCondLst>
                                    <p:cond delay="100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1500"/>
                            </p:stCondLst>
                            <p:childTnLst>
                              <p:par>
                                <p:cTn id="16" presetID="2" presetClass="entr" presetSubtype="8" decel="10000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2" name="Title 1"/>
          <p:cNvSpPr>
            <a:spLocks noGrp="1"/>
          </p:cNvSpPr>
          <p:nvPr>
            <p:ph type="title"/>
          </p:nvPr>
        </p:nvSpPr>
        <p:spPr>
          <a:xfrm>
            <a:off x="274639" y="295274"/>
            <a:ext cx="7406622" cy="917575"/>
          </a:xfrm>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02616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01" y="4868"/>
            <a:ext cx="12431473" cy="698825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The Result: A new App Model and API</a:t>
            </a:r>
            <a:endParaRPr lang="en-US" dirty="0"/>
          </a:p>
        </p:txBody>
      </p:sp>
      <p:pic>
        <p:nvPicPr>
          <p:cNvPr id="4" name="Picture 3"/>
          <p:cNvPicPr>
            <a:picLocks noChangeAspect="1"/>
          </p:cNvPicPr>
          <p:nvPr/>
        </p:nvPicPr>
        <p:blipFill rotWithShape="1">
          <a:blip r:embed="rId3"/>
          <a:srcRect l="22486"/>
          <a:stretch/>
        </p:blipFill>
        <p:spPr>
          <a:xfrm>
            <a:off x="356197" y="2113372"/>
            <a:ext cx="6172286" cy="1417763"/>
          </a:xfrm>
          <a:prstGeom prst="rect">
            <a:avLst/>
          </a:prstGeom>
        </p:spPr>
      </p:pic>
      <p:pic>
        <p:nvPicPr>
          <p:cNvPr id="5" name="Picture 4"/>
          <p:cNvPicPr>
            <a:picLocks noChangeAspect="1"/>
          </p:cNvPicPr>
          <p:nvPr/>
        </p:nvPicPr>
        <p:blipFill>
          <a:blip r:embed="rId4"/>
          <a:stretch>
            <a:fillRect/>
          </a:stretch>
        </p:blipFill>
        <p:spPr>
          <a:xfrm>
            <a:off x="1538673" y="3721212"/>
            <a:ext cx="4874777" cy="2942345"/>
          </a:xfrm>
          <a:prstGeom prst="rect">
            <a:avLst/>
          </a:prstGeom>
        </p:spPr>
      </p:pic>
      <p:pic>
        <p:nvPicPr>
          <p:cNvPr id="6" name="Picture 5"/>
          <p:cNvPicPr>
            <a:picLocks noChangeAspect="1"/>
          </p:cNvPicPr>
          <p:nvPr/>
        </p:nvPicPr>
        <p:blipFill>
          <a:blip r:embed="rId5"/>
          <a:stretch>
            <a:fillRect/>
          </a:stretch>
        </p:blipFill>
        <p:spPr>
          <a:xfrm>
            <a:off x="7163829" y="2883682"/>
            <a:ext cx="4010524" cy="2651024"/>
          </a:xfrm>
          <a:prstGeom prst="rect">
            <a:avLst/>
          </a:prstGeom>
        </p:spPr>
      </p:pic>
      <p:pic>
        <p:nvPicPr>
          <p:cNvPr id="7" name="Picture 6"/>
          <p:cNvPicPr>
            <a:picLocks noChangeAspect="1"/>
          </p:cNvPicPr>
          <p:nvPr/>
        </p:nvPicPr>
        <p:blipFill>
          <a:blip r:embed="rId6"/>
          <a:stretch>
            <a:fillRect/>
          </a:stretch>
        </p:blipFill>
        <p:spPr>
          <a:xfrm>
            <a:off x="1280521" y="1198835"/>
            <a:ext cx="1476028" cy="1000204"/>
          </a:xfrm>
          <a:prstGeom prst="rect">
            <a:avLst/>
          </a:prstGeom>
        </p:spPr>
      </p:pic>
      <p:pic>
        <p:nvPicPr>
          <p:cNvPr id="8" name="Picture 7"/>
          <p:cNvPicPr>
            <a:picLocks noChangeAspect="1"/>
          </p:cNvPicPr>
          <p:nvPr/>
        </p:nvPicPr>
        <p:blipFill>
          <a:blip r:embed="rId7"/>
          <a:stretch>
            <a:fillRect/>
          </a:stretch>
        </p:blipFill>
        <p:spPr>
          <a:xfrm>
            <a:off x="2756550" y="1363916"/>
            <a:ext cx="9147489" cy="670039"/>
          </a:xfrm>
          <a:prstGeom prst="rect">
            <a:avLst/>
          </a:prstGeom>
        </p:spPr>
      </p:pic>
    </p:spTree>
    <p:extLst>
      <p:ext uri="{BB962C8B-B14F-4D97-AF65-F5344CB8AC3E}">
        <p14:creationId xmlns:p14="http://schemas.microsoft.com/office/powerpoint/2010/main" val="213634433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4254154"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smtClean="0"/>
              <a:t>Office 365 development platform </a:t>
            </a:r>
            <a:endParaRPr lang="en-US" dirty="0"/>
          </a:p>
        </p:txBody>
      </p:sp>
      <p:sp>
        <p:nvSpPr>
          <p:cNvPr id="6" name="Rectangle 5"/>
          <p:cNvSpPr/>
          <p:nvPr/>
        </p:nvSpPr>
        <p:spPr bwMode="auto">
          <a:xfrm>
            <a:off x="274640"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668"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435956" y="2302536"/>
            <a:ext cx="3571310" cy="4218977"/>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0" bIns="45720" numCol="1" rtlCol="0" anchor="ctr" anchorCtr="0" compatLnSpc="1">
              <a:prstTxWarp prst="textNoShape">
                <a:avLst/>
              </a:prstTxWarp>
            </a:bodyPr>
            <a:lstStyle/>
            <a:p>
              <a:pPr defTabSz="932654">
                <a:lnSpc>
                  <a:spcPct val="90000"/>
                </a:lnSpc>
                <a:spcAft>
                  <a:spcPts val="600"/>
                </a:spcAft>
              </a:pPr>
              <a:r>
                <a:rPr lang="en-US" sz="1400"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Search</a:t>
              </a:r>
              <a:endParaRPr lang="en-US" sz="1400"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Mail</a:t>
              </a:r>
              <a:endParaRPr lang="en-US" sz="1400"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Calendar</a:t>
              </a:r>
              <a:endParaRPr lang="en-US" sz="1400"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People</a:t>
              </a:r>
              <a:endParaRPr lang="en-US" sz="1400"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7"/>
              <a:endParaRPr lang="en-US">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grpSp>
      <p:grpSp>
        <p:nvGrpSpPr>
          <p:cNvPr id="19" name="Group 18"/>
          <p:cNvGrpSpPr/>
          <p:nvPr/>
        </p:nvGrpSpPr>
        <p:grpSpPr>
          <a:xfrm>
            <a:off x="8911670" y="2857189"/>
            <a:ext cx="2574534" cy="2765670"/>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3238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grpSp>
      <p:grpSp>
        <p:nvGrpSpPr>
          <p:cNvPr id="53" name="Group 52"/>
          <p:cNvGrpSpPr/>
          <p:nvPr/>
        </p:nvGrpSpPr>
        <p:grpSpPr>
          <a:xfrm>
            <a:off x="746184" y="1960498"/>
            <a:ext cx="1156279" cy="14074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4" name="Group 53"/>
          <p:cNvGrpSpPr/>
          <p:nvPr/>
        </p:nvGrpSpPr>
        <p:grpSpPr>
          <a:xfrm>
            <a:off x="2329893" y="1960498"/>
            <a:ext cx="1159844" cy="14074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5" name="Group 54"/>
          <p:cNvGrpSpPr/>
          <p:nvPr/>
        </p:nvGrpSpPr>
        <p:grpSpPr>
          <a:xfrm>
            <a:off x="733708" y="3501091"/>
            <a:ext cx="1159844" cy="14074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7" name="Group 56"/>
          <p:cNvGrpSpPr/>
          <p:nvPr/>
        </p:nvGrpSpPr>
        <p:grpSpPr>
          <a:xfrm>
            <a:off x="733708" y="5068205"/>
            <a:ext cx="1192507" cy="14074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grpSp>
        <p:nvGrpSpPr>
          <p:cNvPr id="58" name="Group 57"/>
          <p:cNvGrpSpPr/>
          <p:nvPr/>
        </p:nvGrpSpPr>
        <p:grpSpPr>
          <a:xfrm>
            <a:off x="2348362" y="5068205"/>
            <a:ext cx="1192507" cy="14074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9" name="Group 58"/>
          <p:cNvGrpSpPr/>
          <p:nvPr/>
        </p:nvGrpSpPr>
        <p:grpSpPr>
          <a:xfrm>
            <a:off x="2317416" y="3501091"/>
            <a:ext cx="1192507" cy="1407402"/>
            <a:chOff x="6416998" y="1671422"/>
            <a:chExt cx="1410224" cy="1664352"/>
          </a:xfrm>
        </p:grpSpPr>
        <p:sp>
          <p:nvSpPr>
            <p:cNvPr id="60" name="Rectangle 59"/>
            <p:cNvSpPr/>
            <p:nvPr/>
          </p:nvSpPr>
          <p:spPr bwMode="auto">
            <a:xfrm>
              <a:off x="6416998" y="2693867"/>
              <a:ext cx="1410224"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p:spPr>
        </p:pic>
      </p:grpSp>
    </p:spTree>
    <p:extLst>
      <p:ext uri="{BB962C8B-B14F-4D97-AF65-F5344CB8AC3E}">
        <p14:creationId xmlns:p14="http://schemas.microsoft.com/office/powerpoint/2010/main" val="1718654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App Model</a:t>
            </a:r>
            <a:endParaRPr lang="en-US" dirty="0"/>
          </a:p>
        </p:txBody>
      </p:sp>
    </p:spTree>
    <p:extLst>
      <p:ext uri="{BB962C8B-B14F-4D97-AF65-F5344CB8AC3E}">
        <p14:creationId xmlns:p14="http://schemas.microsoft.com/office/powerpoint/2010/main" val="3870353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400" dirty="0"/>
              <a:t>Contextual Apps</a:t>
            </a:r>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smtClean="0">
                <a:solidFill>
                  <a:srgbClr val="0071BC"/>
                </a:solidFill>
              </a:rPr>
              <a:t>Your Apps, our UI</a:t>
            </a:r>
            <a:endParaRPr lang="en-US" b="1" dirty="0"/>
          </a:p>
          <a:p>
            <a:r>
              <a:rPr lang="en-US" dirty="0"/>
              <a:t>Surface your apps in the Office 365 platform</a:t>
            </a:r>
          </a:p>
          <a:p>
            <a:pPr>
              <a:spcAft>
                <a:spcPts val="612"/>
              </a:spcAft>
            </a:pPr>
            <a:r>
              <a:rPr lang="en-US" sz="2448" dirty="0" smtClean="0">
                <a:solidFill>
                  <a:srgbClr val="0071BC"/>
                </a:solidFill>
              </a:rPr>
              <a:t>In Context</a:t>
            </a:r>
            <a:endParaRPr lang="en-US" b="1" dirty="0"/>
          </a:p>
          <a:p>
            <a:r>
              <a:rPr lang="en-US" dirty="0"/>
              <a:t>In context of your business users productivity activities</a:t>
            </a:r>
          </a:p>
          <a:p>
            <a:pPr>
              <a:spcAft>
                <a:spcPts val="612"/>
              </a:spcAft>
            </a:pPr>
            <a:r>
              <a:rPr lang="en-US" sz="2448" dirty="0" smtClean="0">
                <a:solidFill>
                  <a:srgbClr val="0071BC"/>
                </a:solidFill>
              </a:rPr>
              <a:t>Reach</a:t>
            </a:r>
            <a:endParaRPr lang="en-US" b="1" dirty="0"/>
          </a:p>
          <a:p>
            <a:r>
              <a:rPr lang="en-US" dirty="0"/>
              <a:t>In Office Client, Office Online and Modern Apps</a:t>
            </a:r>
          </a:p>
          <a:p>
            <a:pPr>
              <a:spcAft>
                <a:spcPts val="1224"/>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336" y="3534233"/>
            <a:ext cx="3956065" cy="18287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 y="2275799"/>
            <a:ext cx="3885406" cy="1231544"/>
          </a:xfrm>
          <a:prstGeom prst="rect">
            <a:avLst/>
          </a:prstGeom>
        </p:spPr>
      </p:pic>
    </p:spTree>
    <p:extLst>
      <p:ext uri="{BB962C8B-B14F-4D97-AF65-F5344CB8AC3E}">
        <p14:creationId xmlns:p14="http://schemas.microsoft.com/office/powerpoint/2010/main" val="1552547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apps</a:t>
            </a:r>
          </a:p>
          <a:p>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Web Standards</a:t>
            </a:r>
            <a:endParaRPr lang="en-US" b="1" dirty="0"/>
          </a:p>
          <a:p>
            <a:pPr>
              <a:spcAft>
                <a:spcPts val="612"/>
              </a:spcAft>
            </a:pPr>
            <a:r>
              <a:rPr lang="en-US" dirty="0" smtClean="0"/>
              <a:t>Apps are built using industry proven web standards such as HTML, JavaScript and REST</a:t>
            </a:r>
          </a:p>
          <a:p>
            <a:pPr>
              <a:spcAft>
                <a:spcPts val="612"/>
              </a:spcAft>
            </a:pPr>
            <a:r>
              <a:rPr lang="en-US" sz="2448" dirty="0">
                <a:solidFill>
                  <a:srgbClr val="0071BC"/>
                </a:solidFill>
              </a:rPr>
              <a:t>Scalable and Safe</a:t>
            </a:r>
            <a:endParaRPr lang="en-US" b="1" dirty="0"/>
          </a:p>
          <a:p>
            <a:pPr>
              <a:spcAft>
                <a:spcPts val="612"/>
              </a:spcAft>
            </a:pPr>
            <a:r>
              <a:rPr lang="en-US" dirty="0" smtClean="0"/>
              <a:t>Apps are independently scalable which reduces total cost of ownership. Apps are secured and isolated from SharePoint </a:t>
            </a:r>
          </a:p>
          <a:p>
            <a:pPr>
              <a:spcAft>
                <a:spcPts val="612"/>
              </a:spcAft>
            </a:pPr>
            <a:r>
              <a:rPr lang="en-US" sz="2448" dirty="0">
                <a:solidFill>
                  <a:srgbClr val="0071BC"/>
                </a:solidFill>
              </a:rPr>
              <a:t>Accessible</a:t>
            </a:r>
            <a:endParaRPr lang="en-US" b="1" dirty="0"/>
          </a:p>
          <a:p>
            <a:pPr>
              <a:spcAft>
                <a:spcPts val="612"/>
              </a:spcAft>
            </a:pPr>
            <a:r>
              <a:rPr lang="en-US" dirty="0" smtClean="0"/>
              <a:t>Apps can be accessed from any device with a web browser.</a:t>
            </a:r>
            <a:endParaRPr lang="en-US" dirty="0"/>
          </a:p>
          <a:p>
            <a:pPr>
              <a:spcAft>
                <a:spcPts val="1224"/>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916" y="1476621"/>
            <a:ext cx="4067187" cy="406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844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sites</a:t>
            </a:r>
          </a:p>
          <a:p>
            <a:endParaRPr lang="en-US" dirty="0"/>
          </a:p>
        </p:txBody>
      </p:sp>
      <p:sp>
        <p:nvSpPr>
          <p:cNvPr id="6" name="Content Placeholder 2"/>
          <p:cNvSpPr>
            <a:spLocks noGrp="1"/>
          </p:cNvSpPr>
          <p:nvPr>
            <p:ph sz="quarter" idx="4"/>
          </p:nvPr>
        </p:nvSpPr>
        <p:spPr>
          <a:xfrm>
            <a:off x="6313817" y="938631"/>
            <a:ext cx="6120158" cy="5117264"/>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Accelerate Site Creation</a:t>
            </a:r>
            <a:endParaRPr lang="en-US" b="1" dirty="0"/>
          </a:p>
          <a:p>
            <a:pPr>
              <a:spcAft>
                <a:spcPts val="1224"/>
              </a:spcAft>
            </a:pPr>
            <a:r>
              <a:rPr lang="en-US" dirty="0" smtClean="0"/>
              <a:t>Sites can be customized and themed with apps or a few clicks in the browser.</a:t>
            </a:r>
          </a:p>
          <a:p>
            <a:r>
              <a:rPr lang="en-US" sz="2448" dirty="0">
                <a:solidFill>
                  <a:srgbClr val="0071BC"/>
                </a:solidFill>
              </a:rPr>
              <a:t>Simple Site Customization</a:t>
            </a:r>
            <a:endParaRPr lang="en-US" b="1" dirty="0"/>
          </a:p>
          <a:p>
            <a:r>
              <a:rPr lang="en-US" dirty="0" smtClean="0"/>
              <a:t>SharePoint sites are built using web standards making it easy to customize with industry standard web design tools</a:t>
            </a:r>
          </a:p>
          <a:p>
            <a:pPr>
              <a:spcAft>
                <a:spcPts val="1224"/>
              </a:spcAft>
            </a:pPr>
            <a:r>
              <a:rPr lang="en-US" sz="2448" dirty="0">
                <a:solidFill>
                  <a:srgbClr val="0071BC"/>
                </a:solidFill>
              </a:rPr>
              <a:t>Adaptive Experiences</a:t>
            </a:r>
            <a:endParaRPr lang="en-US" b="1" dirty="0"/>
          </a:p>
          <a:p>
            <a:pPr>
              <a:spcAft>
                <a:spcPts val="1224"/>
              </a:spcAft>
            </a:pPr>
            <a:r>
              <a:rPr lang="en-US" dirty="0" smtClean="0"/>
              <a:t>Sites can adapt their experiences based on the user.</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20328" y="2657919"/>
            <a:ext cx="2563042" cy="16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90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2.xml><?xml version="1.0" encoding="utf-8"?>
<a:theme xmlns:a="http://schemas.openxmlformats.org/drawingml/2006/main" name="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4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2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3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scot@scothillier.net</DisplayName>
        <AccountId>146</AccountId>
        <AccountType/>
      </UserInfo>
      <UserInfo>
        <DisplayName>Steve Walker</DisplayName>
        <AccountId>30</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36359CB-DCBF-455D-97A4-8D7658F634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
  <TotalTime>15405</TotalTime>
  <Words>4287</Words>
  <Application>Microsoft Office PowerPoint</Application>
  <PresentationFormat>Custom</PresentationFormat>
  <Paragraphs>397</Paragraphs>
  <Slides>37</Slides>
  <Notes>26</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37</vt:i4>
      </vt:variant>
    </vt:vector>
  </HeadingPairs>
  <TitlesOfParts>
    <vt:vector size="53" baseType="lpstr">
      <vt:lpstr>PMingLiU-ExtB</vt:lpstr>
      <vt:lpstr>Arial</vt:lpstr>
      <vt:lpstr>Calibri</vt:lpstr>
      <vt:lpstr>Consolas</vt:lpstr>
      <vt:lpstr>Segoe Condensed</vt:lpstr>
      <vt:lpstr>Segoe Pro</vt:lpstr>
      <vt:lpstr>Segoe Pro Light</vt:lpstr>
      <vt:lpstr>Segoe UI</vt:lpstr>
      <vt:lpstr>Segoe UI Black</vt:lpstr>
      <vt:lpstr>Segoe UI Light</vt:lpstr>
      <vt:lpstr>Wingdings</vt:lpstr>
      <vt:lpstr>TechEd 2014 Dk Blue</vt:lpstr>
      <vt:lpstr>5-30055_Office Template 2012 - 16x9 - White Background</vt:lpstr>
      <vt:lpstr>4_5-30055_Office Template 2012 - 16x9 - White Background</vt:lpstr>
      <vt:lpstr>2_5-30055_Office Template 2012 - 16x9 - White Background</vt:lpstr>
      <vt:lpstr>3_5-30055_Office Template 2012 - 16x9 - White Background</vt:lpstr>
      <vt:lpstr>Office 365 Developer Overview</vt:lpstr>
      <vt:lpstr>Agenda slide </vt:lpstr>
      <vt:lpstr>Our Vision: Modernizing the Platform</vt:lpstr>
      <vt:lpstr>The Result: A new App Model and API</vt:lpstr>
      <vt:lpstr>Office 365 development platform </vt:lpstr>
      <vt:lpstr>Office 365 App Model</vt:lpstr>
      <vt:lpstr>PowerPoint Presentation</vt:lpstr>
      <vt:lpstr>PowerPoint Presentation</vt:lpstr>
      <vt:lpstr>PowerPoint Presentation</vt:lpstr>
      <vt:lpstr>PowerPoint Presentation</vt:lpstr>
      <vt:lpstr>Modern app development </vt:lpstr>
      <vt:lpstr>What is in it for developers?</vt:lpstr>
      <vt:lpstr>App Model Development</vt:lpstr>
      <vt:lpstr>Apps for SharePoint Samples</vt:lpstr>
      <vt:lpstr>Apps for Office  Samples</vt:lpstr>
      <vt:lpstr>Apps and Market place license process</vt:lpstr>
      <vt:lpstr>Office 365 APIs</vt:lpstr>
      <vt:lpstr>Office 365 device apps</vt:lpstr>
      <vt:lpstr>Common Consent</vt:lpstr>
      <vt:lpstr>Office 365 APIs</vt:lpstr>
      <vt:lpstr>The SharePoint Client APIs will work</vt:lpstr>
      <vt:lpstr>ASP.NET MVC project demo</vt:lpstr>
      <vt:lpstr>Windows 8.1 project demo</vt:lpstr>
      <vt:lpstr>Cordova Project demo</vt:lpstr>
      <vt:lpstr>Office 365 SDK for Android</vt:lpstr>
      <vt:lpstr>Tools</vt:lpstr>
      <vt:lpstr>Developer template and usage</vt:lpstr>
      <vt:lpstr>Developer sites and remote development</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Developer Overview</dc:title>
  <dc:subject>TechEd 2014</dc:subject>
  <dc:creator>Sanjeevini Mittal</dc:creator>
  <cp:keywords>Office 365;Evolving Workforce</cp:keywords>
  <dc:description>Template: Jordan Cayabyab, Artitudes Design
Formatting: 
Audience Type:</dc:description>
  <cp:lastModifiedBy>Windows User</cp:lastModifiedBy>
  <cp:revision>344</cp:revision>
  <dcterms:created xsi:type="dcterms:W3CDTF">2013-10-21T21:40:33Z</dcterms:created>
  <dcterms:modified xsi:type="dcterms:W3CDTF">2014-07-18T11:57:26Z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